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6" r:id="rId40"/>
    <p:sldId id="294" r:id="rId41"/>
    <p:sldId id="295"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878" autoAdjust="0"/>
  </p:normalViewPr>
  <p:slideViewPr>
    <p:cSldViewPr snapToGrid="0" snapToObjects="1">
      <p:cViewPr varScale="1">
        <p:scale>
          <a:sx n="94" d="100"/>
          <a:sy n="94" d="100"/>
        </p:scale>
        <p:origin x="-65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593A9-C681-5048-BA0B-80528A9D3A6A}" type="datetimeFigureOut">
              <a:rPr lang="en-US" smtClean="0"/>
              <a:t>11/3/14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57FBF6-2428-7149-BC7D-45AFDE8CB768}" type="slidenum">
              <a:rPr lang="en-US" smtClean="0"/>
              <a:t>‹#›</a:t>
            </a:fld>
            <a:endParaRPr lang="en-US"/>
          </a:p>
        </p:txBody>
      </p:sp>
    </p:spTree>
    <p:extLst>
      <p:ext uri="{BB962C8B-B14F-4D97-AF65-F5344CB8AC3E}">
        <p14:creationId xmlns:p14="http://schemas.microsoft.com/office/powerpoint/2010/main" val="18889752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1</a:t>
            </a:fld>
            <a:endParaRPr lang="en-US"/>
          </a:p>
        </p:txBody>
      </p:sp>
    </p:spTree>
    <p:extLst>
      <p:ext uri="{BB962C8B-B14F-4D97-AF65-F5344CB8AC3E}">
        <p14:creationId xmlns:p14="http://schemas.microsoft.com/office/powerpoint/2010/main" val="466740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easy target has been validated by a lot of user testing: eliminating the redundant Confirm Email and Confirm Password fields found in apps such as NOOK and </a:t>
            </a:r>
            <a:r>
              <a:rPr lang="en-US" dirty="0" err="1" smtClean="0"/>
              <a:t>LearnVest</a:t>
            </a:r>
            <a:r>
              <a:rPr lang="en-US" dirty="0" smtClean="0"/>
              <a:t>. </a:t>
            </a:r>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13</a:t>
            </a:fld>
            <a:endParaRPr lang="en-US"/>
          </a:p>
        </p:txBody>
      </p:sp>
    </p:spTree>
    <p:extLst>
      <p:ext uri="{BB962C8B-B14F-4D97-AF65-F5344CB8AC3E}">
        <p14:creationId xmlns:p14="http://schemas.microsoft.com/office/powerpoint/2010/main" val="2586557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14</a:t>
            </a:fld>
            <a:endParaRPr lang="en-US"/>
          </a:p>
        </p:txBody>
      </p:sp>
    </p:spTree>
    <p:extLst>
      <p:ext uri="{BB962C8B-B14F-4D97-AF65-F5344CB8AC3E}">
        <p14:creationId xmlns:p14="http://schemas.microsoft.com/office/powerpoint/2010/main" val="178358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Can’t live without email confirmation? Path’s Registration form is a bit longer, but it clearly marks the optional fields, and instead of asking for the email twice, it prompts users to double-check it. </a:t>
            </a:r>
          </a:p>
          <a:p>
            <a:endParaRPr lang="en-US" dirty="0" smtClean="0"/>
          </a:p>
          <a:p>
            <a:r>
              <a:rPr lang="en-US" sz="1200" kern="1200" dirty="0" smtClean="0">
                <a:solidFill>
                  <a:schemeClr val="tx1"/>
                </a:solidFill>
                <a:effectLst/>
                <a:latin typeface="+mn-lt"/>
                <a:ea typeface="+mn-ea"/>
                <a:cs typeface="+mn-cs"/>
              </a:rPr>
              <a:t>Since this may be the first form you design for your application, establish a labeling convention that is easy to read . Polar, the fun polling app from form guru Luke </a:t>
            </a:r>
            <a:r>
              <a:rPr lang="en-US" sz="1200" kern="1200" dirty="0" err="1" smtClean="0">
                <a:solidFill>
                  <a:schemeClr val="tx1"/>
                </a:solidFill>
                <a:effectLst/>
                <a:latin typeface="+mn-lt"/>
                <a:ea typeface="+mn-ea"/>
                <a:cs typeface="+mn-cs"/>
              </a:rPr>
              <a:t>Wroblewski</a:t>
            </a:r>
            <a:r>
              <a:rPr lang="en-US" sz="1200" kern="1200" dirty="0" smtClean="0">
                <a:solidFill>
                  <a:schemeClr val="tx1"/>
                </a:solidFill>
                <a:effectLst/>
                <a:latin typeface="+mn-lt"/>
                <a:ea typeface="+mn-ea"/>
                <a:cs typeface="+mn-cs"/>
              </a:rPr>
              <a:t> provides a good example. Note that each field also has inline feedback and the password field has a Hide/Show option, which further makes redundant password entry unnecessary.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15</a:t>
            </a:fld>
            <a:endParaRPr lang="en-US"/>
          </a:p>
        </p:txBody>
      </p:sp>
    </p:spTree>
    <p:extLst>
      <p:ext uri="{BB962C8B-B14F-4D97-AF65-F5344CB8AC3E}">
        <p14:creationId xmlns:p14="http://schemas.microsoft.com/office/powerpoint/2010/main" val="433952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horizontal labels can end up truncated or overlapped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16</a:t>
            </a:fld>
            <a:endParaRPr lang="en-US"/>
          </a:p>
        </p:txBody>
      </p:sp>
    </p:spTree>
    <p:extLst>
      <p:ext uri="{BB962C8B-B14F-4D97-AF65-F5344CB8AC3E}">
        <p14:creationId xmlns:p14="http://schemas.microsoft.com/office/powerpoint/2010/main" val="3520015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Remember The Milk and Fancy for Android: vertically aligned labels often work better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17</a:t>
            </a:fld>
            <a:endParaRPr lang="en-US"/>
          </a:p>
        </p:txBody>
      </p:sp>
    </p:spTree>
    <p:extLst>
      <p:ext uri="{BB962C8B-B14F-4D97-AF65-F5344CB8AC3E}">
        <p14:creationId xmlns:p14="http://schemas.microsoft.com/office/powerpoint/2010/main" val="1311394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the Float Label pattern, watermarks become labels “floating” above the field once text is entered </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option is to use </a:t>
            </a:r>
            <a:r>
              <a:rPr lang="en-US" sz="1200" i="1" kern="1200" dirty="0" smtClean="0">
                <a:solidFill>
                  <a:schemeClr val="tx1"/>
                </a:solidFill>
                <a:effectLst/>
                <a:latin typeface="+mn-lt"/>
                <a:ea typeface="+mn-ea"/>
                <a:cs typeface="+mn-cs"/>
              </a:rPr>
              <a:t>hint text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.e ., faint text prepopulated in the field that prompts users for the required info). But this can create a problem, because it disappears once the user starts entering text .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distracted user can easily forget what she’s supposed to enter in that field. The Float Label is an emerging pattern that may address some of the usability problems around watermark labels . See more on this from Matt Smith, the pattern’s creator, at http://</a:t>
            </a:r>
            <a:r>
              <a:rPr lang="en-US" sz="1200" kern="1200" dirty="0" err="1" smtClean="0">
                <a:solidFill>
                  <a:schemeClr val="tx1"/>
                </a:solidFill>
                <a:effectLst/>
                <a:latin typeface="+mn-lt"/>
                <a:ea typeface="+mn-ea"/>
                <a:cs typeface="+mn-cs"/>
              </a:rPr>
              <a:t>mattdsmith</a:t>
            </a:r>
            <a:r>
              <a:rPr lang="en-US" sz="1200" kern="1200" dirty="0" smtClean="0">
                <a:solidFill>
                  <a:schemeClr val="tx1"/>
                </a:solidFill>
                <a:effectLst/>
                <a:latin typeface="+mn-lt"/>
                <a:ea typeface="+mn-ea"/>
                <a:cs typeface="+mn-cs"/>
              </a:rPr>
              <a:t> .com/ float-label-pattern/ .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18</a:t>
            </a:fld>
            <a:endParaRPr lang="en-US"/>
          </a:p>
        </p:txBody>
      </p:sp>
    </p:spTree>
    <p:extLst>
      <p:ext uri="{BB962C8B-B14F-4D97-AF65-F5344CB8AC3E}">
        <p14:creationId xmlns:p14="http://schemas.microsoft.com/office/powerpoint/2010/main" val="276248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Instagram</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real- time inline feedback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sz="1200" kern="1200" dirty="0" smtClean="0">
                <a:solidFill>
                  <a:schemeClr val="tx1"/>
                </a:solidFill>
                <a:effectLst/>
                <a:latin typeface="+mn-lt"/>
                <a:ea typeface="+mn-ea"/>
                <a:cs typeface="+mn-cs"/>
              </a:rPr>
              <a:t>Will you have certain requirements for password security, like upper- and lowercase letters and so forth? Tell users that </a:t>
            </a:r>
            <a:r>
              <a:rPr lang="en-US" sz="1200" i="1" kern="1200" dirty="0" smtClean="0">
                <a:solidFill>
                  <a:schemeClr val="tx1"/>
                </a:solidFill>
                <a:effectLst/>
                <a:latin typeface="+mn-lt"/>
                <a:ea typeface="+mn-ea"/>
                <a:cs typeface="+mn-cs"/>
              </a:rPr>
              <a:t>before </a:t>
            </a:r>
            <a:r>
              <a:rPr lang="en-US" sz="1200" kern="1200" dirty="0" smtClean="0">
                <a:solidFill>
                  <a:schemeClr val="tx1"/>
                </a:solidFill>
                <a:effectLst/>
                <a:latin typeface="+mn-lt"/>
                <a:ea typeface="+mn-ea"/>
                <a:cs typeface="+mn-cs"/>
              </a:rPr>
              <a:t>they tap the Submit or Done button, not in an error message afterward. </a:t>
            </a:r>
          </a:p>
        </p:txBody>
      </p:sp>
      <p:sp>
        <p:nvSpPr>
          <p:cNvPr id="4" name="Slide Number Placeholder 3"/>
          <p:cNvSpPr>
            <a:spLocks noGrp="1"/>
          </p:cNvSpPr>
          <p:nvPr>
            <p:ph type="sldNum" sz="quarter" idx="10"/>
          </p:nvPr>
        </p:nvSpPr>
        <p:spPr/>
        <p:txBody>
          <a:bodyPr/>
          <a:lstStyle/>
          <a:p>
            <a:fld id="{9D57FBF6-2428-7149-BC7D-45AFDE8CB768}" type="slidenum">
              <a:rPr lang="en-US" smtClean="0"/>
              <a:t>19</a:t>
            </a:fld>
            <a:endParaRPr lang="en-US"/>
          </a:p>
        </p:txBody>
      </p:sp>
    </p:spTree>
    <p:extLst>
      <p:ext uri="{BB962C8B-B14F-4D97-AF65-F5344CB8AC3E}">
        <p14:creationId xmlns:p14="http://schemas.microsoft.com/office/powerpoint/2010/main" val="1809061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Hello Wallet’s instructions are bit much; Level is more succinct (although it could improve its registration experience overall, in my opinion) . </a:t>
            </a:r>
            <a:endParaRPr lang="en-US" dirty="0" smtClean="0"/>
          </a:p>
        </p:txBody>
      </p:sp>
      <p:sp>
        <p:nvSpPr>
          <p:cNvPr id="4" name="Slide Number Placeholder 3"/>
          <p:cNvSpPr>
            <a:spLocks noGrp="1"/>
          </p:cNvSpPr>
          <p:nvPr>
            <p:ph type="sldNum" sz="quarter" idx="10"/>
          </p:nvPr>
        </p:nvSpPr>
        <p:spPr/>
        <p:txBody>
          <a:bodyPr/>
          <a:lstStyle/>
          <a:p>
            <a:fld id="{9D57FBF6-2428-7149-BC7D-45AFDE8CB768}" type="slidenum">
              <a:rPr lang="en-US" smtClean="0"/>
              <a:t>20</a:t>
            </a:fld>
            <a:endParaRPr lang="en-US"/>
          </a:p>
        </p:txBody>
      </p:sp>
    </p:spTree>
    <p:extLst>
      <p:ext uri="{BB962C8B-B14F-4D97-AF65-F5344CB8AC3E}">
        <p14:creationId xmlns:p14="http://schemas.microsoft.com/office/powerpoint/2010/main" val="2050370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Think of registration as a flow, and account for all possible user inputs . In another example from Level, I “accidentally” filled out the Registration form again, even though I already had an account . Even though there was a checkmark next to my email address—which would apparently indicate that it was acceptable—I received an error message because the email address was already in use . My only option was to tap “Bummer .” </a:t>
            </a:r>
          </a:p>
        </p:txBody>
      </p:sp>
      <p:sp>
        <p:nvSpPr>
          <p:cNvPr id="4" name="Slide Number Placeholder 3"/>
          <p:cNvSpPr>
            <a:spLocks noGrp="1"/>
          </p:cNvSpPr>
          <p:nvPr>
            <p:ph type="sldNum" sz="quarter" idx="10"/>
          </p:nvPr>
        </p:nvSpPr>
        <p:spPr/>
        <p:txBody>
          <a:bodyPr/>
          <a:lstStyle/>
          <a:p>
            <a:fld id="{9D57FBF6-2428-7149-BC7D-45AFDE8CB768}" type="slidenum">
              <a:rPr lang="en-US" smtClean="0"/>
              <a:t>21</a:t>
            </a:fld>
            <a:endParaRPr lang="en-US"/>
          </a:p>
        </p:txBody>
      </p:sp>
    </p:spTree>
    <p:extLst>
      <p:ext uri="{BB962C8B-B14F-4D97-AF65-F5344CB8AC3E}">
        <p14:creationId xmlns:p14="http://schemas.microsoft.com/office/powerpoint/2010/main" val="1247852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Level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my email address has a checkmark by it, even though it’s already in use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not tell me the email address is already in use when I enter it in the form field? Or how about at least redirecting me to the Sign In screen with my email address prepopulated instead of serving me a lame error message that gives me no clue as to what step to take next?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22</a:t>
            </a:fld>
            <a:endParaRPr lang="en-US"/>
          </a:p>
        </p:txBody>
      </p:sp>
    </p:spTree>
    <p:extLst>
      <p:ext uri="{BB962C8B-B14F-4D97-AF65-F5344CB8AC3E}">
        <p14:creationId xmlns:p14="http://schemas.microsoft.com/office/powerpoint/2010/main" val="3742072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Sometimes we succeed, but often we don’t . Form abandonment (users who fail to complete and submit forms before giving up) is an </a:t>
            </a:r>
            <a:r>
              <a:rPr lang="en-US" sz="1200" kern="1200" dirty="0" err="1" smtClean="0">
                <a:solidFill>
                  <a:schemeClr val="tx1"/>
                </a:solidFill>
                <a:effectLst/>
                <a:latin typeface="+mn-lt"/>
                <a:ea typeface="+mn-ea"/>
                <a:cs typeface="+mn-cs"/>
              </a:rPr>
              <a:t>enor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mous</a:t>
            </a:r>
            <a:r>
              <a:rPr lang="en-US" sz="1200" kern="1200" dirty="0" smtClean="0">
                <a:solidFill>
                  <a:schemeClr val="tx1"/>
                </a:solidFill>
                <a:effectLst/>
                <a:latin typeface="+mn-lt"/>
                <a:ea typeface="+mn-ea"/>
                <a:cs typeface="+mn-cs"/>
              </a:rPr>
              <a:t> and costly problem . But compared to mobile, the Web is pretty forgiving, because mobile forms—rendered on devices that have small screen sizes and restricted user input—give you, the designer, </a:t>
            </a:r>
            <a:r>
              <a:rPr lang="en-US" sz="1200" kern="1200" dirty="0" err="1" smtClean="0">
                <a:solidFill>
                  <a:schemeClr val="tx1"/>
                </a:solidFill>
                <a:effectLst/>
                <a:latin typeface="+mn-lt"/>
                <a:ea typeface="+mn-ea"/>
                <a:cs typeface="+mn-cs"/>
              </a:rPr>
              <a:t>virtu</a:t>
            </a:r>
            <a:r>
              <a:rPr lang="en-US" sz="1200" kern="1200" dirty="0" smtClean="0">
                <a:solidFill>
                  <a:schemeClr val="tx1"/>
                </a:solidFill>
                <a:effectLst/>
                <a:latin typeface="+mn-lt"/>
                <a:ea typeface="+mn-ea"/>
                <a:cs typeface="+mn-cs"/>
              </a:rPr>
              <a:t>- ally no leeway for bad design.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a complement to these resources, the form design patterns that </a:t>
            </a:r>
            <a:r>
              <a:rPr lang="en-US" sz="1200" kern="1200" dirty="0" err="1" smtClean="0">
                <a:solidFill>
                  <a:schemeClr val="tx1"/>
                </a:solidFill>
                <a:effectLst/>
                <a:latin typeface="+mn-lt"/>
                <a:ea typeface="+mn-ea"/>
                <a:cs typeface="+mn-cs"/>
              </a:rPr>
              <a:t>fol</a:t>
            </a:r>
            <a:r>
              <a:rPr lang="en-US" sz="1200" kern="1200" dirty="0" smtClean="0">
                <a:solidFill>
                  <a:schemeClr val="tx1"/>
                </a:solidFill>
                <a:effectLst/>
                <a:latin typeface="+mn-lt"/>
                <a:ea typeface="+mn-ea"/>
                <a:cs typeface="+mn-cs"/>
              </a:rPr>
              <a:t>- low will help you build apps with forms that work for your users . They include: </a:t>
            </a:r>
            <a:endParaRPr lang="en-US" dirty="0" smtClean="0"/>
          </a:p>
          <a:p>
            <a:r>
              <a:rPr lang="en-US" sz="1200" kern="1200" dirty="0" smtClean="0">
                <a:solidFill>
                  <a:schemeClr val="tx1"/>
                </a:solidFill>
                <a:effectLst/>
                <a:latin typeface="+mn-lt"/>
                <a:ea typeface="+mn-ea"/>
                <a:cs typeface="+mn-cs"/>
              </a:rPr>
              <a:t>Sign In </a:t>
            </a:r>
          </a:p>
          <a:p>
            <a:r>
              <a:rPr lang="en-US" sz="1200" kern="1200" dirty="0" smtClean="0">
                <a:solidFill>
                  <a:schemeClr val="tx1"/>
                </a:solidFill>
                <a:effectLst/>
                <a:latin typeface="+mn-lt"/>
                <a:ea typeface="+mn-ea"/>
                <a:cs typeface="+mn-cs"/>
              </a:rPr>
              <a:t>Registration </a:t>
            </a:r>
          </a:p>
          <a:p>
            <a:r>
              <a:rPr lang="en-US" sz="1200" kern="1200" dirty="0" err="1" smtClean="0">
                <a:solidFill>
                  <a:schemeClr val="tx1"/>
                </a:solidFill>
                <a:effectLst/>
                <a:latin typeface="+mn-lt"/>
                <a:ea typeface="+mn-ea"/>
                <a:cs typeface="+mn-cs"/>
              </a:rPr>
              <a:t>RegistrationwithPersonalization</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Checkout </a:t>
            </a:r>
          </a:p>
          <a:p>
            <a:r>
              <a:rPr lang="en-US" sz="1200" kern="1200" dirty="0" smtClean="0">
                <a:solidFill>
                  <a:schemeClr val="tx1"/>
                </a:solidFill>
                <a:effectLst/>
                <a:latin typeface="+mn-lt"/>
                <a:ea typeface="+mn-ea"/>
                <a:cs typeface="+mn-cs"/>
              </a:rPr>
              <a:t>Calculator </a:t>
            </a:r>
          </a:p>
          <a:p>
            <a:r>
              <a:rPr lang="en-US" sz="1200" kern="1200" dirty="0" err="1" smtClean="0">
                <a:solidFill>
                  <a:schemeClr val="tx1"/>
                </a:solidFill>
                <a:effectLst/>
                <a:latin typeface="+mn-lt"/>
                <a:ea typeface="+mn-ea"/>
                <a:cs typeface="+mn-cs"/>
              </a:rPr>
              <a:t>SearchForm</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Multi-</a:t>
            </a:r>
            <a:r>
              <a:rPr lang="en-US" sz="1200" kern="1200" dirty="0" err="1" smtClean="0">
                <a:solidFill>
                  <a:schemeClr val="tx1"/>
                </a:solidFill>
                <a:effectLst/>
                <a:latin typeface="+mn-lt"/>
                <a:ea typeface="+mn-ea"/>
                <a:cs typeface="+mn-cs"/>
              </a:rPr>
              <a:t>StepForm</a:t>
            </a:r>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LongForm</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D57FBF6-2428-7149-BC7D-45AFDE8CB768}" type="slidenum">
              <a:rPr lang="en-US" smtClean="0"/>
              <a:t>2</a:t>
            </a:fld>
            <a:endParaRPr lang="en-US"/>
          </a:p>
        </p:txBody>
      </p:sp>
    </p:spTree>
    <p:extLst>
      <p:ext uri="{BB962C8B-B14F-4D97-AF65-F5344CB8AC3E}">
        <p14:creationId xmlns:p14="http://schemas.microsoft.com/office/powerpoint/2010/main" val="3005966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Dropbox</a:t>
            </a:r>
            <a:r>
              <a:rPr lang="en-US" sz="1200" kern="1200" dirty="0" smtClean="0">
                <a:solidFill>
                  <a:schemeClr val="tx1"/>
                </a:solidFill>
                <a:effectLst/>
                <a:latin typeface="+mn-lt"/>
                <a:ea typeface="+mn-ea"/>
                <a:cs typeface="+mn-cs"/>
              </a:rPr>
              <a:t> offers an elegant solution for this same scenario . Once it recognizes my email address it assumes that I would like to sign in, not reregister. Since I most likely need recovery instructions for my password, it prepopulates my email address on the recovery screen, so I only have to tap Send and I’m on my way.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23</a:t>
            </a:fld>
            <a:endParaRPr lang="en-US"/>
          </a:p>
        </p:txBody>
      </p:sp>
    </p:spTree>
    <p:extLst>
      <p:ext uri="{BB962C8B-B14F-4D97-AF65-F5344CB8AC3E}">
        <p14:creationId xmlns:p14="http://schemas.microsoft.com/office/powerpoint/2010/main" val="1788457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Path and </a:t>
            </a:r>
            <a:r>
              <a:rPr lang="en-US" sz="1200" kern="1200" dirty="0" err="1" smtClean="0">
                <a:solidFill>
                  <a:schemeClr val="tx1"/>
                </a:solidFill>
                <a:effectLst/>
                <a:latin typeface="+mn-lt"/>
                <a:ea typeface="+mn-ea"/>
                <a:cs typeface="+mn-cs"/>
              </a:rPr>
              <a:t>Instagram</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encourage friend connections in the Registration flow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25</a:t>
            </a:fld>
            <a:endParaRPr lang="en-US"/>
          </a:p>
        </p:txBody>
      </p:sp>
    </p:spTree>
    <p:extLst>
      <p:ext uri="{BB962C8B-B14F-4D97-AF65-F5344CB8AC3E}">
        <p14:creationId xmlns:p14="http://schemas.microsoft.com/office/powerpoint/2010/main" val="3166263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Personal Capital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prompts for phone number and asset range and provides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 opportunity to link accounts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26</a:t>
            </a:fld>
            <a:endParaRPr lang="en-US"/>
          </a:p>
        </p:txBody>
      </p:sp>
    </p:spTree>
    <p:extLst>
      <p:ext uri="{BB962C8B-B14F-4D97-AF65-F5344CB8AC3E}">
        <p14:creationId xmlns:p14="http://schemas.microsoft.com/office/powerpoint/2010/main" val="563257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Multi-Step </a:t>
            </a:r>
            <a:endParaRPr lang="en-US" dirty="0" smtClean="0"/>
          </a:p>
          <a:p>
            <a:r>
              <a:rPr lang="en-US" sz="1200" kern="1200" dirty="0" smtClean="0">
                <a:solidFill>
                  <a:schemeClr val="tx1"/>
                </a:solidFill>
                <a:effectLst/>
                <a:latin typeface="+mn-lt"/>
                <a:ea typeface="+mn-ea"/>
                <a:cs typeface="+mn-cs"/>
              </a:rPr>
              <a:t>On the Web, Multi-Step registration processes often use process bars to show users where they are and what’s next . But with their smaller screens, mobile devices just don’t have the real estate to display bulky process bars . You might be able to cram one in the title bar, but there are better ways to guide mobile users through a series of steps . </a:t>
            </a:r>
            <a:endParaRPr lang="en-US" dirty="0" smtClean="0"/>
          </a:p>
          <a:p>
            <a:r>
              <a:rPr lang="en-US" sz="1200" kern="1200" dirty="0" smtClean="0">
                <a:solidFill>
                  <a:schemeClr val="tx1"/>
                </a:solidFill>
                <a:effectLst/>
                <a:latin typeface="+mn-lt"/>
                <a:ea typeface="+mn-ea"/>
                <a:cs typeface="+mn-cs"/>
              </a:rPr>
              <a:t>For an early version of the PayPal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app, stakeholders insisted on a process bar . Sending money was a process, after all . But compare the 2010–2011 version with the current, much cleaner evolution .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PayPal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circa 2010–2011: Send Money process bar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27</a:t>
            </a:fld>
            <a:endParaRPr lang="en-US"/>
          </a:p>
        </p:txBody>
      </p:sp>
    </p:spTree>
    <p:extLst>
      <p:ext uri="{BB962C8B-B14F-4D97-AF65-F5344CB8AC3E}">
        <p14:creationId xmlns:p14="http://schemas.microsoft.com/office/powerpoint/2010/main" val="1759855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PayPal circa 2013: losing the process bar is part of a cleaner overall look.</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steps have to be broken across multiple screens, skip the heavy process bar and consider displaying the current step among the total number of steps, like </a:t>
            </a:r>
            <a:r>
              <a:rPr lang="en-US" sz="1200" kern="1200" dirty="0" err="1" smtClean="0">
                <a:solidFill>
                  <a:schemeClr val="tx1"/>
                </a:solidFill>
                <a:effectLst/>
                <a:latin typeface="+mn-lt"/>
                <a:ea typeface="+mn-ea"/>
                <a:cs typeface="+mn-cs"/>
              </a:rPr>
              <a:t>SnipSnap</a:t>
            </a:r>
            <a:r>
              <a:rPr lang="en-US" sz="1200" kern="1200" dirty="0" smtClean="0">
                <a:solidFill>
                  <a:schemeClr val="tx1"/>
                </a:solidFill>
                <a:effectLst/>
                <a:latin typeface="+mn-lt"/>
                <a:ea typeface="+mn-ea"/>
                <a:cs typeface="+mn-cs"/>
              </a:rPr>
              <a:t> (displayed in the title bar) and Priceline (displayed in the footer) .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28</a:t>
            </a:fld>
            <a:endParaRPr lang="en-US"/>
          </a:p>
        </p:txBody>
      </p:sp>
    </p:spTree>
    <p:extLst>
      <p:ext uri="{BB962C8B-B14F-4D97-AF65-F5344CB8AC3E}">
        <p14:creationId xmlns:p14="http://schemas.microsoft.com/office/powerpoint/2010/main" val="397295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home Depot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(2011): overcrowded process bar </a:t>
            </a:r>
            <a:endParaRPr lang="en-US" dirty="0" smtClean="0"/>
          </a:p>
          <a:p>
            <a:endParaRPr lang="en-US" dirty="0" smtClean="0"/>
          </a:p>
          <a:p>
            <a:endParaRPr lang="en-US" dirty="0" smtClean="0"/>
          </a:p>
          <a:p>
            <a:r>
              <a:rPr lang="en-US" sz="1200" kern="1200" dirty="0" smtClean="0">
                <a:solidFill>
                  <a:schemeClr val="tx1"/>
                </a:solidFill>
                <a:effectLst/>
                <a:latin typeface="+mn-lt"/>
                <a:ea typeface="+mn-ea"/>
                <a:cs typeface="+mn-cs"/>
              </a:rPr>
              <a:t>The secure checkout process first captures the delivery address . Upon tapping Next, you then select the delivery date . The delivery address is still shown, but in a read-only mode, with an Edit button . </a:t>
            </a:r>
            <a:endParaRPr lang="en-US" dirty="0" smtClean="0"/>
          </a:p>
          <a:p>
            <a:r>
              <a:rPr lang="en-US" sz="1200" kern="1200" dirty="0" smtClean="0">
                <a:solidFill>
                  <a:schemeClr val="tx1"/>
                </a:solidFill>
                <a:effectLst/>
                <a:latin typeface="+mn-lt"/>
                <a:ea typeface="+mn-ea"/>
                <a:cs typeface="+mn-cs"/>
              </a:rPr>
              <a:t>Once the delivery date is selected, tapping Next reveals the payment form . Upon completing the payment form, you can review the total, and all of the information entered previously—while never leaving this screen—and proceed to the next step .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29</a:t>
            </a:fld>
            <a:endParaRPr lang="en-US"/>
          </a:p>
        </p:txBody>
      </p:sp>
    </p:spTree>
    <p:extLst>
      <p:ext uri="{BB962C8B-B14F-4D97-AF65-F5344CB8AC3E}">
        <p14:creationId xmlns:p14="http://schemas.microsoft.com/office/powerpoint/2010/main" val="4046256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home Depot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(2013): much-improved checkout flow </a:t>
            </a:r>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30</a:t>
            </a:fld>
            <a:endParaRPr lang="en-US"/>
          </a:p>
        </p:txBody>
      </p:sp>
    </p:spTree>
    <p:extLst>
      <p:ext uri="{BB962C8B-B14F-4D97-AF65-F5344CB8AC3E}">
        <p14:creationId xmlns:p14="http://schemas.microsoft.com/office/powerpoint/2010/main" val="4151290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TurboTax </a:t>
            </a:r>
            <a:r>
              <a:rPr lang="en-US" sz="1200" kern="1200" dirty="0" err="1" smtClean="0">
                <a:solidFill>
                  <a:schemeClr val="tx1"/>
                </a:solidFill>
                <a:effectLst/>
                <a:latin typeface="+mn-lt"/>
                <a:ea typeface="+mn-ea"/>
                <a:cs typeface="+mn-cs"/>
              </a:rPr>
              <a:t>SnapTax</a:t>
            </a:r>
            <a:r>
              <a:rPr lang="en-US" sz="1200" kern="1200" dirty="0" smtClean="0">
                <a:solidFill>
                  <a:schemeClr val="tx1"/>
                </a:solidFill>
                <a:effectLst/>
                <a:latin typeface="+mn-lt"/>
                <a:ea typeface="+mn-ea"/>
                <a:cs typeface="+mn-cs"/>
              </a:rPr>
              <a:t> uses a similar approach . However, the details for each step are collected in a drill-down screen instead of inline on the same screen. This single-page approach provides valuable navigation information (there are three steps in the process, two of which are remaining), and it also doubles as a high-level summary.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31</a:t>
            </a:fld>
            <a:endParaRPr lang="en-US"/>
          </a:p>
        </p:txBody>
      </p:sp>
    </p:spTree>
    <p:extLst>
      <p:ext uri="{BB962C8B-B14F-4D97-AF65-F5344CB8AC3E}">
        <p14:creationId xmlns:p14="http://schemas.microsoft.com/office/powerpoint/2010/main" val="3230108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Product configurators are a unique type of Multi-Step form that may need to allow for back-and-forth navigation, not just the typical linear flow . To enable this in its Drink Builder tool, Starbucks just uses Next- and Back-style buttons.</a:t>
            </a:r>
          </a:p>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This works fine, but it is hard to see what’s been specified in the customization screens without opening every one of the options and scrolling through the list.</a:t>
            </a:r>
          </a:p>
          <a:p>
            <a:endParaRPr lang="en-US" dirty="0" smtClean="0"/>
          </a:p>
          <a:p>
            <a:r>
              <a:rPr lang="en-US" sz="1200" kern="1200" dirty="0" smtClean="0">
                <a:solidFill>
                  <a:schemeClr val="tx1"/>
                </a:solidFill>
                <a:effectLst/>
                <a:latin typeface="+mn-lt"/>
                <a:ea typeface="+mn-ea"/>
                <a:cs typeface="+mn-cs"/>
              </a:rPr>
              <a:t>A simple fix could be a persistent Summary or Details button in the footer, near the Nutrition tab and Info icon. The Audi Configurator does exactly that, with a Details button that opens to reveal all of the selected preferences so far.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32</a:t>
            </a:fld>
            <a:endParaRPr lang="en-US"/>
          </a:p>
        </p:txBody>
      </p:sp>
    </p:spTree>
    <p:extLst>
      <p:ext uri="{BB962C8B-B14F-4D97-AF65-F5344CB8AC3E}">
        <p14:creationId xmlns:p14="http://schemas.microsoft.com/office/powerpoint/2010/main" val="71069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34</a:t>
            </a:fld>
            <a:endParaRPr lang="en-US"/>
          </a:p>
        </p:txBody>
      </p:sp>
    </p:spTree>
    <p:extLst>
      <p:ext uri="{BB962C8B-B14F-4D97-AF65-F5344CB8AC3E}">
        <p14:creationId xmlns:p14="http://schemas.microsoft.com/office/powerpoint/2010/main" val="2066234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a complement to these resources, the form design patterns that </a:t>
            </a:r>
            <a:r>
              <a:rPr lang="en-US" sz="1200" kern="1200" dirty="0" err="1" smtClean="0">
                <a:solidFill>
                  <a:schemeClr val="tx1"/>
                </a:solidFill>
                <a:effectLst/>
                <a:latin typeface="+mn-lt"/>
                <a:ea typeface="+mn-ea"/>
                <a:cs typeface="+mn-cs"/>
              </a:rPr>
              <a:t>fol</a:t>
            </a:r>
            <a:r>
              <a:rPr lang="en-US" sz="1200" kern="1200" dirty="0" smtClean="0">
                <a:solidFill>
                  <a:schemeClr val="tx1"/>
                </a:solidFill>
                <a:effectLst/>
                <a:latin typeface="+mn-lt"/>
                <a:ea typeface="+mn-ea"/>
                <a:cs typeface="+mn-cs"/>
              </a:rPr>
              <a:t>- low will help you build apps with forms that work for your users . They include: </a:t>
            </a:r>
            <a:endParaRPr lang="en-US" dirty="0" smtClean="0"/>
          </a:p>
          <a:p>
            <a:r>
              <a:rPr lang="en-US" sz="1200" kern="1200" dirty="0" smtClean="0">
                <a:solidFill>
                  <a:schemeClr val="tx1"/>
                </a:solidFill>
                <a:effectLst/>
                <a:latin typeface="+mn-lt"/>
                <a:ea typeface="+mn-ea"/>
                <a:cs typeface="+mn-cs"/>
              </a:rPr>
              <a:t>Sign In </a:t>
            </a:r>
          </a:p>
          <a:p>
            <a:r>
              <a:rPr lang="en-US" sz="1200" kern="1200" dirty="0" smtClean="0">
                <a:solidFill>
                  <a:schemeClr val="tx1"/>
                </a:solidFill>
                <a:effectLst/>
                <a:latin typeface="+mn-lt"/>
                <a:ea typeface="+mn-ea"/>
                <a:cs typeface="+mn-cs"/>
              </a:rPr>
              <a:t>Registration </a:t>
            </a:r>
          </a:p>
          <a:p>
            <a:r>
              <a:rPr lang="en-US" sz="1200" kern="1200" dirty="0" err="1" smtClean="0">
                <a:solidFill>
                  <a:schemeClr val="tx1"/>
                </a:solidFill>
                <a:effectLst/>
                <a:latin typeface="+mn-lt"/>
                <a:ea typeface="+mn-ea"/>
                <a:cs typeface="+mn-cs"/>
              </a:rPr>
              <a:t>RegistrationwithPersonalization</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Checkout </a:t>
            </a:r>
          </a:p>
          <a:p>
            <a:r>
              <a:rPr lang="en-US" sz="1200" kern="1200" dirty="0" smtClean="0">
                <a:solidFill>
                  <a:schemeClr val="tx1"/>
                </a:solidFill>
                <a:effectLst/>
                <a:latin typeface="+mn-lt"/>
                <a:ea typeface="+mn-ea"/>
                <a:cs typeface="+mn-cs"/>
              </a:rPr>
              <a:t>Calculator </a:t>
            </a:r>
          </a:p>
          <a:p>
            <a:r>
              <a:rPr lang="en-US" sz="1200" kern="1200" dirty="0" err="1" smtClean="0">
                <a:solidFill>
                  <a:schemeClr val="tx1"/>
                </a:solidFill>
                <a:effectLst/>
                <a:latin typeface="+mn-lt"/>
                <a:ea typeface="+mn-ea"/>
                <a:cs typeface="+mn-cs"/>
              </a:rPr>
              <a:t>SearchForm</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Multi-</a:t>
            </a:r>
            <a:r>
              <a:rPr lang="en-US" sz="1200" kern="1200" dirty="0" err="1" smtClean="0">
                <a:solidFill>
                  <a:schemeClr val="tx1"/>
                </a:solidFill>
                <a:effectLst/>
                <a:latin typeface="+mn-lt"/>
                <a:ea typeface="+mn-ea"/>
                <a:cs typeface="+mn-cs"/>
              </a:rPr>
              <a:t>StepForm</a:t>
            </a:r>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LongForm</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3</a:t>
            </a:fld>
            <a:endParaRPr lang="en-US"/>
          </a:p>
        </p:txBody>
      </p:sp>
    </p:spTree>
    <p:extLst>
      <p:ext uri="{BB962C8B-B14F-4D97-AF65-F5344CB8AC3E}">
        <p14:creationId xmlns:p14="http://schemas.microsoft.com/office/powerpoint/2010/main" val="1011613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North Face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times out when I try to check out—every time! </a:t>
            </a:r>
            <a:r>
              <a:rPr lang="en-US" sz="1200" kern="1200" dirty="0" err="1" smtClean="0">
                <a:solidFill>
                  <a:schemeClr val="tx1"/>
                </a:solidFill>
                <a:effectLst/>
                <a:latin typeface="+mn-lt"/>
                <a:ea typeface="+mn-ea"/>
                <a:cs typeface="+mn-cs"/>
              </a:rPr>
              <a:t>Grr</a:t>
            </a:r>
            <a:r>
              <a:rPr lang="en-US" sz="1200" kern="1200" dirty="0" smtClean="0">
                <a:solidFill>
                  <a:schemeClr val="tx1"/>
                </a:solidFill>
                <a:effectLst/>
                <a:latin typeface="+mn-lt"/>
                <a:ea typeface="+mn-ea"/>
                <a:cs typeface="+mn-cs"/>
              </a:rPr>
              <a:t>! Why have a timeout anyway?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Help your users buy right where they are, right when their interest is highest. Don’t let a poor UX deter your customers from checking out on their phones, preferably right within the app they are shopping from. Here are some design tips for creating a high-conversion checkout flow.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36</a:t>
            </a:fld>
            <a:endParaRPr lang="en-US"/>
          </a:p>
        </p:txBody>
      </p:sp>
    </p:spTree>
    <p:extLst>
      <p:ext uri="{BB962C8B-B14F-4D97-AF65-F5344CB8AC3E}">
        <p14:creationId xmlns:p14="http://schemas.microsoft.com/office/powerpoint/2010/main" val="228730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Expedia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signing in prepopulates the checkout form with traveler and payment details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37</a:t>
            </a:fld>
            <a:endParaRPr lang="en-US"/>
          </a:p>
        </p:txBody>
      </p:sp>
    </p:spTree>
    <p:extLst>
      <p:ext uri="{BB962C8B-B14F-4D97-AF65-F5344CB8AC3E}">
        <p14:creationId xmlns:p14="http://schemas.microsoft.com/office/powerpoint/2010/main" val="222440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Target and </a:t>
            </a:r>
            <a:r>
              <a:rPr lang="en-US" sz="1200" kern="1200" dirty="0" err="1" smtClean="0">
                <a:solidFill>
                  <a:schemeClr val="tx1"/>
                </a:solidFill>
                <a:effectLst/>
                <a:latin typeface="+mn-lt"/>
                <a:ea typeface="+mn-ea"/>
                <a:cs typeface="+mn-cs"/>
              </a:rPr>
              <a:t>Walmart</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offer guest checkout as well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Sign In/Register options </a:t>
            </a:r>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38</a:t>
            </a:fld>
            <a:endParaRPr lang="en-US"/>
          </a:p>
        </p:txBody>
      </p:sp>
    </p:spTree>
    <p:extLst>
      <p:ext uri="{BB962C8B-B14F-4D97-AF65-F5344CB8AC3E}">
        <p14:creationId xmlns:p14="http://schemas.microsoft.com/office/powerpoint/2010/main" val="2509343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Haute for </a:t>
            </a:r>
            <a:r>
              <a:rPr lang="en-US" dirty="0" err="1" smtClean="0"/>
              <a:t>iOS</a:t>
            </a:r>
            <a:r>
              <a:rPr lang="en-US" dirty="0" smtClean="0"/>
              <a:t>: single checkout screen with additional screens to add details </a:t>
            </a:r>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40</a:t>
            </a:fld>
            <a:endParaRPr lang="en-US"/>
          </a:p>
        </p:txBody>
      </p:sp>
    </p:spTree>
    <p:extLst>
      <p:ext uri="{BB962C8B-B14F-4D97-AF65-F5344CB8AC3E}">
        <p14:creationId xmlns:p14="http://schemas.microsoft.com/office/powerpoint/2010/main" val="4058100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41</a:t>
            </a:fld>
            <a:endParaRPr lang="en-US"/>
          </a:p>
        </p:txBody>
      </p:sp>
    </p:spTree>
    <p:extLst>
      <p:ext uri="{BB962C8B-B14F-4D97-AF65-F5344CB8AC3E}">
        <p14:creationId xmlns:p14="http://schemas.microsoft.com/office/powerpoint/2010/main" val="48619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Gilt and </a:t>
            </a:r>
            <a:r>
              <a:rPr lang="en-US" sz="1200" kern="1200" dirty="0" err="1" smtClean="0">
                <a:solidFill>
                  <a:schemeClr val="tx1"/>
                </a:solidFill>
                <a:effectLst/>
                <a:latin typeface="+mn-lt"/>
                <a:ea typeface="+mn-ea"/>
                <a:cs typeface="+mn-cs"/>
              </a:rPr>
              <a:t>RuLaLa</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optional import/</a:t>
            </a:r>
            <a:r>
              <a:rPr lang="en-US" sz="1200" kern="1200" dirty="0" err="1" smtClean="0">
                <a:solidFill>
                  <a:schemeClr val="tx1"/>
                </a:solidFill>
                <a:effectLst/>
                <a:latin typeface="+mn-lt"/>
                <a:ea typeface="+mn-ea"/>
                <a:cs typeface="+mn-cs"/>
              </a:rPr>
              <a:t>autofill</a:t>
            </a:r>
            <a:r>
              <a:rPr lang="en-US" sz="1200" kern="1200" dirty="0" smtClean="0">
                <a:solidFill>
                  <a:schemeClr val="tx1"/>
                </a:solidFill>
                <a:effectLst/>
                <a:latin typeface="+mn-lt"/>
                <a:ea typeface="+mn-ea"/>
                <a:cs typeface="+mn-cs"/>
              </a:rPr>
              <a:t> for entering addresses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42</a:t>
            </a:fld>
            <a:endParaRPr lang="en-US"/>
          </a:p>
        </p:txBody>
      </p:sp>
    </p:spTree>
    <p:extLst>
      <p:ext uri="{BB962C8B-B14F-4D97-AF65-F5344CB8AC3E}">
        <p14:creationId xmlns:p14="http://schemas.microsoft.com/office/powerpoint/2010/main" val="2583517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Gilt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 Scan Card option via </a:t>
            </a:r>
            <a:r>
              <a:rPr lang="en-US" sz="1200" kern="1200" dirty="0" err="1" smtClean="0">
                <a:solidFill>
                  <a:schemeClr val="tx1"/>
                </a:solidFill>
                <a:effectLst/>
                <a:latin typeface="+mn-lt"/>
                <a:ea typeface="+mn-ea"/>
                <a:cs typeface="+mn-cs"/>
              </a:rPr>
              <a:t>card.io</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43</a:t>
            </a:fld>
            <a:endParaRPr lang="en-US"/>
          </a:p>
        </p:txBody>
      </p:sp>
    </p:spTree>
    <p:extLst>
      <p:ext uri="{BB962C8B-B14F-4D97-AF65-F5344CB8AC3E}">
        <p14:creationId xmlns:p14="http://schemas.microsoft.com/office/powerpoint/2010/main" val="439977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Uber</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integrates Google Wallet to simplify booking a car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45</a:t>
            </a:fld>
            <a:endParaRPr lang="en-US"/>
          </a:p>
        </p:txBody>
      </p:sp>
    </p:spTree>
    <p:extLst>
      <p:ext uri="{BB962C8B-B14F-4D97-AF65-F5344CB8AC3E}">
        <p14:creationId xmlns:p14="http://schemas.microsoft.com/office/powerpoint/2010/main" val="3638487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Uber</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also offers credit card scan and PayPal options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47</a:t>
            </a:fld>
            <a:endParaRPr lang="en-US"/>
          </a:p>
        </p:txBody>
      </p:sp>
    </p:spTree>
    <p:extLst>
      <p:ext uri="{BB962C8B-B14F-4D97-AF65-F5344CB8AC3E}">
        <p14:creationId xmlns:p14="http://schemas.microsoft.com/office/powerpoint/2010/main" val="40256432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Apple Store and Amazon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express checkout options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48</a:t>
            </a:fld>
            <a:endParaRPr lang="en-US"/>
          </a:p>
        </p:txBody>
      </p:sp>
    </p:spTree>
    <p:extLst>
      <p:ext uri="{BB962C8B-B14F-4D97-AF65-F5344CB8AC3E}">
        <p14:creationId xmlns:p14="http://schemas.microsoft.com/office/powerpoint/2010/main" val="271935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Other apps, like </a:t>
            </a:r>
            <a:r>
              <a:rPr lang="en-US" sz="1200" kern="1200" dirty="0" err="1" smtClean="0">
                <a:solidFill>
                  <a:schemeClr val="tx1"/>
                </a:solidFill>
                <a:effectLst/>
                <a:latin typeface="+mn-lt"/>
                <a:ea typeface="+mn-ea"/>
                <a:cs typeface="+mn-cs"/>
              </a:rPr>
              <a:t>Instagram</a:t>
            </a:r>
            <a:r>
              <a:rPr lang="en-US" sz="1200" kern="1200" dirty="0" smtClean="0">
                <a:solidFill>
                  <a:schemeClr val="tx1"/>
                </a:solidFill>
                <a:effectLst/>
                <a:latin typeface="+mn-lt"/>
                <a:ea typeface="+mn-ea"/>
                <a:cs typeface="+mn-cs"/>
              </a:rPr>
              <a:t>, present the Sign In and Register options up front, then take the user to the appropriate form . You should auto- focus on the first form field, saving the user an extra tap to open the keyboard .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5</a:t>
            </a:fld>
            <a:endParaRPr lang="en-US"/>
          </a:p>
        </p:txBody>
      </p:sp>
    </p:spTree>
    <p:extLst>
      <p:ext uri="{BB962C8B-B14F-4D97-AF65-F5344CB8AC3E}">
        <p14:creationId xmlns:p14="http://schemas.microsoft.com/office/powerpoint/2010/main" val="2813619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Walmart</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Scan &amp; Go feature lets you skip the checkout line by scanning your own items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Design for mobile conversion by streamlining the checkout flow, eliminating unnecessary steps, and providing shortcuts. Look past web shopping conventions and take advantage of what native mobile technology can do.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50</a:t>
            </a:fld>
            <a:endParaRPr lang="en-US"/>
          </a:p>
        </p:txBody>
      </p:sp>
    </p:spTree>
    <p:extLst>
      <p:ext uri="{BB962C8B-B14F-4D97-AF65-F5344CB8AC3E}">
        <p14:creationId xmlns:p14="http://schemas.microsoft.com/office/powerpoint/2010/main" val="3490213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Apple Store includes the </a:t>
            </a:r>
            <a:r>
              <a:rPr lang="en-US" sz="1200" kern="1200" dirty="0" err="1" smtClean="0">
                <a:solidFill>
                  <a:schemeClr val="tx1"/>
                </a:solidFill>
                <a:effectLst/>
                <a:latin typeface="+mn-lt"/>
                <a:ea typeface="+mn-ea"/>
                <a:cs typeface="+mn-cs"/>
              </a:rPr>
              <a:t>EasyPay</a:t>
            </a:r>
            <a:r>
              <a:rPr lang="en-US" sz="1200" kern="1200" dirty="0" smtClean="0">
                <a:solidFill>
                  <a:schemeClr val="tx1"/>
                </a:solidFill>
                <a:effectLst/>
                <a:latin typeface="+mn-lt"/>
                <a:ea typeface="+mn-ea"/>
                <a:cs typeface="+mn-cs"/>
              </a:rPr>
              <a:t> self-checkout feature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51</a:t>
            </a:fld>
            <a:endParaRPr lang="en-US"/>
          </a:p>
        </p:txBody>
      </p:sp>
    </p:spTree>
    <p:extLst>
      <p:ext uri="{BB962C8B-B14F-4D97-AF65-F5344CB8AC3E}">
        <p14:creationId xmlns:p14="http://schemas.microsoft.com/office/powerpoint/2010/main" val="2365773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Walmart</a:t>
            </a:r>
            <a:r>
              <a:rPr lang="en-US" sz="1200" kern="1200" dirty="0" smtClean="0">
                <a:solidFill>
                  <a:schemeClr val="tx1"/>
                </a:solidFill>
                <a:effectLst/>
                <a:latin typeface="+mn-lt"/>
                <a:ea typeface="+mn-ea"/>
                <a:cs typeface="+mn-cs"/>
              </a:rPr>
              <a:t> Canada</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and Mattel’s virtual Toy Store (http://bit. </a:t>
            </a:r>
            <a:r>
              <a:rPr lang="en-US" sz="1200" kern="1200" dirty="0" err="1" smtClean="0">
                <a:solidFill>
                  <a:schemeClr val="tx1"/>
                </a:solidFill>
                <a:effectLst/>
                <a:latin typeface="+mn-lt"/>
                <a:ea typeface="+mn-ea"/>
                <a:cs typeface="+mn-cs"/>
              </a:rPr>
              <a:t>ly</a:t>
            </a:r>
            <a:r>
              <a:rPr lang="en-US" sz="1200" kern="1200" dirty="0" smtClean="0">
                <a:solidFill>
                  <a:schemeClr val="tx1"/>
                </a:solidFill>
                <a:effectLst/>
                <a:latin typeface="+mn-lt"/>
                <a:ea typeface="+mn-ea"/>
                <a:cs typeface="+mn-cs"/>
              </a:rPr>
              <a:t>/1g3f9Ld): scan a QR code to purchase an item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52</a:t>
            </a:fld>
            <a:endParaRPr lang="en-US"/>
          </a:p>
        </p:txBody>
      </p:sp>
    </p:spTree>
    <p:extLst>
      <p:ext uri="{BB962C8B-B14F-4D97-AF65-F5344CB8AC3E}">
        <p14:creationId xmlns:p14="http://schemas.microsoft.com/office/powerpoint/2010/main" val="1452068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Target and CBS Outdoors (http://bit. </a:t>
            </a:r>
            <a:r>
              <a:rPr lang="en-US" sz="1200" kern="1200" dirty="0" err="1" smtClean="0">
                <a:solidFill>
                  <a:schemeClr val="tx1"/>
                </a:solidFill>
                <a:effectLst/>
                <a:latin typeface="+mn-lt"/>
                <a:ea typeface="+mn-ea"/>
                <a:cs typeface="+mn-cs"/>
              </a:rPr>
              <a:t>ly</a:t>
            </a:r>
            <a:r>
              <a:rPr lang="en-US" sz="1200" kern="1200" dirty="0" smtClean="0">
                <a:solidFill>
                  <a:schemeClr val="tx1"/>
                </a:solidFill>
                <a:effectLst/>
                <a:latin typeface="+mn-lt"/>
                <a:ea typeface="+mn-ea"/>
                <a:cs typeface="+mn-cs"/>
              </a:rPr>
              <a:t>/1g3fi14): a bus stop becomes a “digital holiday experience”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53</a:t>
            </a:fld>
            <a:endParaRPr lang="en-US"/>
          </a:p>
        </p:txBody>
      </p:sp>
    </p:spTree>
    <p:extLst>
      <p:ext uri="{BB962C8B-B14F-4D97-AF65-F5344CB8AC3E}">
        <p14:creationId xmlns:p14="http://schemas.microsoft.com/office/powerpoint/2010/main" val="2400056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valspar</a:t>
            </a:r>
            <a:r>
              <a:rPr lang="en-US" sz="1200" kern="1200" dirty="0" smtClean="0">
                <a:solidFill>
                  <a:schemeClr val="tx1"/>
                </a:solidFill>
                <a:effectLst/>
                <a:latin typeface="+mn-lt"/>
                <a:ea typeface="+mn-ea"/>
                <a:cs typeface="+mn-cs"/>
              </a:rPr>
              <a:t> Paint Calculator, with well- aligned fields, is easier to read than the Behr Paint Calculator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55</a:t>
            </a:fld>
            <a:endParaRPr lang="en-US"/>
          </a:p>
        </p:txBody>
      </p:sp>
    </p:spTree>
    <p:extLst>
      <p:ext uri="{BB962C8B-B14F-4D97-AF65-F5344CB8AC3E}">
        <p14:creationId xmlns:p14="http://schemas.microsoft.com/office/powerpoint/2010/main" val="771427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best calculation apps tightly correlate the input with a visual result. </a:t>
            </a:r>
            <a:r>
              <a:rPr lang="en-US" sz="1200" kern="1200" dirty="0" err="1" smtClean="0">
                <a:solidFill>
                  <a:schemeClr val="tx1"/>
                </a:solidFill>
                <a:effectLst/>
                <a:latin typeface="+mn-lt"/>
                <a:ea typeface="+mn-ea"/>
                <a:cs typeface="+mn-cs"/>
              </a:rPr>
              <a:t>TaxCaster</a:t>
            </a:r>
            <a:r>
              <a:rPr lang="en-US" sz="1200" kern="1200" dirty="0" smtClean="0">
                <a:solidFill>
                  <a:schemeClr val="tx1"/>
                </a:solidFill>
                <a:effectLst/>
                <a:latin typeface="+mn-lt"/>
                <a:ea typeface="+mn-ea"/>
                <a:cs typeface="+mn-cs"/>
              </a:rPr>
              <a:t> uses a gauge-style chart to visualize the amount of taxes due or to be refunded. The gauge updates as data is entered.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56</a:t>
            </a:fld>
            <a:endParaRPr lang="en-US"/>
          </a:p>
        </p:txBody>
      </p:sp>
    </p:spTree>
    <p:extLst>
      <p:ext uri="{BB962C8B-B14F-4D97-AF65-F5344CB8AC3E}">
        <p14:creationId xmlns:p14="http://schemas.microsoft.com/office/powerpoint/2010/main" val="4118085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Zillow and </a:t>
            </a:r>
            <a:r>
              <a:rPr lang="en-US" sz="1200" kern="1200" dirty="0" err="1" smtClean="0">
                <a:solidFill>
                  <a:schemeClr val="tx1"/>
                </a:solidFill>
                <a:effectLst/>
                <a:latin typeface="+mn-lt"/>
                <a:ea typeface="+mn-ea"/>
                <a:cs typeface="+mn-cs"/>
              </a:rPr>
              <a:t>Trulia</a:t>
            </a:r>
            <a:r>
              <a:rPr lang="en-US" sz="1200" kern="1200" dirty="0" smtClean="0">
                <a:solidFill>
                  <a:schemeClr val="tx1"/>
                </a:solidFill>
                <a:effectLst/>
                <a:latin typeface="+mn-lt"/>
                <a:ea typeface="+mn-ea"/>
                <a:cs typeface="+mn-cs"/>
              </a:rPr>
              <a:t> Real Estate Calculators also provide a real-time view of data inputs .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57</a:t>
            </a:fld>
            <a:endParaRPr lang="en-US"/>
          </a:p>
        </p:txBody>
      </p:sp>
    </p:spTree>
    <p:extLst>
      <p:ext uri="{BB962C8B-B14F-4D97-AF65-F5344CB8AC3E}">
        <p14:creationId xmlns:p14="http://schemas.microsoft.com/office/powerpoint/2010/main" val="3005658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American Airlines (2013) and Kayak for Windows Phone: clutter versus clean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59</a:t>
            </a:fld>
            <a:endParaRPr lang="en-US"/>
          </a:p>
        </p:txBody>
      </p:sp>
    </p:spTree>
    <p:extLst>
      <p:ext uri="{BB962C8B-B14F-4D97-AF65-F5344CB8AC3E}">
        <p14:creationId xmlns:p14="http://schemas.microsoft.com/office/powerpoint/2010/main" val="2860051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Zillow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displays the number of results as inputs are entered on the form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60</a:t>
            </a:fld>
            <a:endParaRPr lang="en-US"/>
          </a:p>
        </p:txBody>
      </p:sp>
    </p:spTree>
    <p:extLst>
      <p:ext uri="{BB962C8B-B14F-4D97-AF65-F5344CB8AC3E}">
        <p14:creationId xmlns:p14="http://schemas.microsoft.com/office/powerpoint/2010/main" val="3381679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OpenTable</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Android (2011): user must enter all Search criteria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61</a:t>
            </a:fld>
            <a:endParaRPr lang="en-US"/>
          </a:p>
        </p:txBody>
      </p:sp>
    </p:spTree>
    <p:extLst>
      <p:ext uri="{BB962C8B-B14F-4D97-AF65-F5344CB8AC3E}">
        <p14:creationId xmlns:p14="http://schemas.microsoft.com/office/powerpoint/2010/main" val="2279752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Sign In form itself should use a new technique that has substantial support from usability testing and live usage: the unmasked pass- word field . As in LinkedIn, show the password unmasked and/or offer the option to mask it . The open and close icon is common, or just the words Hide/Show (see the Polar example in the section “Registration” later in this chapter).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6</a:t>
            </a:fld>
            <a:endParaRPr lang="en-US"/>
          </a:p>
        </p:txBody>
      </p:sp>
    </p:spTree>
    <p:extLst>
      <p:ext uri="{BB962C8B-B14F-4D97-AF65-F5344CB8AC3E}">
        <p14:creationId xmlns:p14="http://schemas.microsoft.com/office/powerpoint/2010/main" val="497935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OpenTable</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7: Implicit Search autosuggests nearby options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62</a:t>
            </a:fld>
            <a:endParaRPr lang="en-US"/>
          </a:p>
        </p:txBody>
      </p:sp>
    </p:spTree>
    <p:extLst>
      <p:ext uri="{BB962C8B-B14F-4D97-AF65-F5344CB8AC3E}">
        <p14:creationId xmlns:p14="http://schemas.microsoft.com/office/powerpoint/2010/main" val="2352597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HauteLook</a:t>
            </a:r>
            <a:r>
              <a:rPr lang="en-US" sz="1200" kern="1200" dirty="0" smtClean="0">
                <a:solidFill>
                  <a:schemeClr val="tx1"/>
                </a:solidFill>
                <a:effectLst/>
                <a:latin typeface="+mn-lt"/>
                <a:ea typeface="+mn-ea"/>
                <a:cs typeface="+mn-cs"/>
              </a:rPr>
              <a:t>, Square, and Lemon Wallet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Command button at top right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Don’t artificially break the form into multipage steps— scrolling on one page is preferable. But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do ruthlessly edit any unnecessary fields. Follow OS standards for button placement.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64</a:t>
            </a:fld>
            <a:endParaRPr lang="en-US"/>
          </a:p>
        </p:txBody>
      </p:sp>
    </p:spTree>
    <p:extLst>
      <p:ext uri="{BB962C8B-B14F-4D97-AF65-F5344CB8AC3E}">
        <p14:creationId xmlns:p14="http://schemas.microsoft.com/office/powerpoint/2010/main" val="3807287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OLX and </a:t>
            </a:r>
            <a:r>
              <a:rPr lang="en-US" sz="1200" kern="1200" dirty="0" err="1" smtClean="0">
                <a:solidFill>
                  <a:schemeClr val="tx1"/>
                </a:solidFill>
                <a:effectLst/>
                <a:latin typeface="+mn-lt"/>
                <a:ea typeface="+mn-ea"/>
                <a:cs typeface="+mn-cs"/>
              </a:rPr>
              <a:t>Innerfence</a:t>
            </a:r>
            <a:r>
              <a:rPr lang="en-US" sz="1200" kern="1200" dirty="0" smtClean="0">
                <a:solidFill>
                  <a:schemeClr val="tx1"/>
                </a:solidFill>
                <a:effectLst/>
                <a:latin typeface="+mn-lt"/>
                <a:ea typeface="+mn-ea"/>
                <a:cs typeface="+mn-cs"/>
              </a:rPr>
              <a:t> for Windows Phone: Command button in App Bar </a:t>
            </a:r>
            <a:endParaRPr lang="en-US" dirty="0" smtClean="0"/>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Windows Phone 8 design guidelines (http://bit .</a:t>
            </a:r>
            <a:r>
              <a:rPr lang="en-US" sz="1200" kern="1200" dirty="0" err="1" smtClean="0">
                <a:solidFill>
                  <a:schemeClr val="tx1"/>
                </a:solidFill>
                <a:effectLst/>
                <a:latin typeface="+mn-lt"/>
                <a:ea typeface="+mn-ea"/>
                <a:cs typeface="+mn-cs"/>
              </a:rPr>
              <a:t>ly</a:t>
            </a:r>
            <a:r>
              <a:rPr lang="en-US" sz="1200" kern="1200" dirty="0" smtClean="0">
                <a:solidFill>
                  <a:schemeClr val="tx1"/>
                </a:solidFill>
                <a:effectLst/>
                <a:latin typeface="+mn-lt"/>
                <a:ea typeface="+mn-ea"/>
                <a:cs typeface="+mn-cs"/>
              </a:rPr>
              <a:t>/1g3h4PM) suggest that the Command button should reside in the App Bar (which runs across the bottom of the screen)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yes, Android has a completely different recommendation (http:// developer .android .com/design/patterns/</a:t>
            </a:r>
            <a:r>
              <a:rPr lang="en-US" sz="1200" kern="1200" dirty="0" err="1" smtClean="0">
                <a:solidFill>
                  <a:schemeClr val="tx1"/>
                </a:solidFill>
                <a:effectLst/>
                <a:latin typeface="+mn-lt"/>
                <a:ea typeface="+mn-ea"/>
                <a:cs typeface="+mn-cs"/>
              </a:rPr>
              <a:t>actionbar.html</a:t>
            </a:r>
            <a:r>
              <a:rPr lang="en-US" sz="1200" kern="1200" dirty="0" smtClean="0">
                <a:solidFill>
                  <a:schemeClr val="tx1"/>
                </a:solidFill>
                <a:effectLst/>
                <a:latin typeface="+mn-lt"/>
                <a:ea typeface="+mn-ea"/>
                <a:cs typeface="+mn-cs"/>
              </a:rPr>
              <a:t>) . Since the release of Jelly Bean (Android 4), Android’s design guidelines recommend that the Command button be located in the Action Bar (across the top) .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65</a:t>
            </a:fld>
            <a:endParaRPr lang="en-US"/>
          </a:p>
        </p:txBody>
      </p:sp>
    </p:spTree>
    <p:extLst>
      <p:ext uri="{BB962C8B-B14F-4D97-AF65-F5344CB8AC3E}">
        <p14:creationId xmlns:p14="http://schemas.microsoft.com/office/powerpoint/2010/main" val="3682174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Tabs are another viable option for presenting these two options while keeping navigation to a minimum, as shown with </a:t>
            </a:r>
            <a:r>
              <a:rPr lang="en-US" sz="1200" kern="1200" dirty="0" err="1" smtClean="0">
                <a:solidFill>
                  <a:schemeClr val="tx1"/>
                </a:solidFill>
                <a:effectLst/>
                <a:latin typeface="+mn-lt"/>
                <a:ea typeface="+mn-ea"/>
                <a:cs typeface="+mn-cs"/>
              </a:rPr>
              <a:t>Foodspotting</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SigFig</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Wunderlist</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Sign Up and Log In are persistent throughout tour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7</a:t>
            </a:fld>
            <a:endParaRPr lang="en-US"/>
          </a:p>
        </p:txBody>
      </p:sp>
    </p:spTree>
    <p:extLst>
      <p:ext uri="{BB962C8B-B14F-4D97-AF65-F5344CB8AC3E}">
        <p14:creationId xmlns:p14="http://schemas.microsoft.com/office/powerpoint/2010/main" val="2079146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Any of these patterns can also include a Social Sign In path, not to be confused with Social Sign Up, which we’ll cover in the Registration pattern . Social Sign In will take the user through the social network of his choice to gain access to the application.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Sign In option gaining popularity with the finance </a:t>
            </a:r>
            <a:r>
              <a:rPr lang="en-US" sz="1200" kern="1200" dirty="0" err="1" smtClean="0">
                <a:solidFill>
                  <a:schemeClr val="tx1"/>
                </a:solidFill>
                <a:effectLst/>
                <a:latin typeface="+mn-lt"/>
                <a:ea typeface="+mn-ea"/>
                <a:cs typeface="+mn-cs"/>
              </a:rPr>
              <a:t>indus</a:t>
            </a:r>
            <a:r>
              <a:rPr lang="en-US" sz="1200" kern="1200" dirty="0" smtClean="0">
                <a:solidFill>
                  <a:schemeClr val="tx1"/>
                </a:solidFill>
                <a:effectLst/>
                <a:latin typeface="+mn-lt"/>
                <a:ea typeface="+mn-ea"/>
                <a:cs typeface="+mn-cs"/>
              </a:rPr>
              <a:t>- try is to forgo the username field and just require a password . The user’s identity can be authenticated when the application is installed . Users are then only prompted for a password to access sensitive data . Requiring a mobile PIN as a password serves the same purpose, as shown in the examples from Frost Bank and Personal Capital .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code.tutsplus.com</a:t>
            </a:r>
            <a:r>
              <a:rPr lang="en-US" dirty="0" smtClean="0"/>
              <a:t>/tutorials/how-to-authenticate-users-with-</a:t>
            </a:r>
            <a:r>
              <a:rPr lang="en-US" dirty="0" err="1" smtClean="0"/>
              <a:t>facebook</a:t>
            </a:r>
            <a:r>
              <a:rPr lang="en-US" dirty="0" smtClean="0"/>
              <a:t>-connect--net-12302</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8</a:t>
            </a:fld>
            <a:endParaRPr lang="en-US"/>
          </a:p>
        </p:txBody>
      </p:sp>
    </p:spTree>
    <p:extLst>
      <p:ext uri="{BB962C8B-B14F-4D97-AF65-F5344CB8AC3E}">
        <p14:creationId xmlns:p14="http://schemas.microsoft.com/office/powerpoint/2010/main" val="2680533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Sign In option gaining popularity with the finance </a:t>
            </a:r>
            <a:r>
              <a:rPr lang="en-US" sz="1200" kern="1200" dirty="0" err="1" smtClean="0">
                <a:solidFill>
                  <a:schemeClr val="tx1"/>
                </a:solidFill>
                <a:effectLst/>
                <a:latin typeface="+mn-lt"/>
                <a:ea typeface="+mn-ea"/>
                <a:cs typeface="+mn-cs"/>
              </a:rPr>
              <a:t>indus</a:t>
            </a:r>
            <a:r>
              <a:rPr lang="en-US" sz="1200" kern="1200" dirty="0" smtClean="0">
                <a:solidFill>
                  <a:schemeClr val="tx1"/>
                </a:solidFill>
                <a:effectLst/>
                <a:latin typeface="+mn-lt"/>
                <a:ea typeface="+mn-ea"/>
                <a:cs typeface="+mn-cs"/>
              </a:rPr>
              <a:t>- try is to forgo the username field and just require a password . The user’s identity can be authenticated when the application is installed . Users are then only prompted for a password to access sensitive data . Requiring a mobile PIN as a password serves the same purpose, as shown in the examples from Frost Bank and Personal Capital .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9</a:t>
            </a:fld>
            <a:endParaRPr lang="en-US"/>
          </a:p>
        </p:txBody>
      </p:sp>
    </p:spTree>
    <p:extLst>
      <p:ext uri="{BB962C8B-B14F-4D97-AF65-F5344CB8AC3E}">
        <p14:creationId xmlns:p14="http://schemas.microsoft.com/office/powerpoint/2010/main" val="244651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most of the examples we’ve seen so far, the Sign In form is pre- </a:t>
            </a:r>
            <a:r>
              <a:rPr lang="en-US" sz="1200" kern="1200" dirty="0" err="1" smtClean="0">
                <a:solidFill>
                  <a:schemeClr val="tx1"/>
                </a:solidFill>
                <a:effectLst/>
                <a:latin typeface="+mn-lt"/>
                <a:ea typeface="+mn-ea"/>
                <a:cs typeface="+mn-cs"/>
              </a:rPr>
              <a:t>sented</a:t>
            </a:r>
            <a:r>
              <a:rPr lang="en-US" sz="1200" kern="1200" dirty="0" smtClean="0">
                <a:solidFill>
                  <a:schemeClr val="tx1"/>
                </a:solidFill>
                <a:effectLst/>
                <a:latin typeface="+mn-lt"/>
                <a:ea typeface="+mn-ea"/>
                <a:cs typeface="+mn-cs"/>
              </a:rPr>
              <a:t> when the app is launched . But there are many cases where it’s preferable to allow the user to start using the application without </a:t>
            </a:r>
            <a:r>
              <a:rPr lang="en-US" sz="1200" kern="1200" dirty="0" err="1" smtClean="0">
                <a:solidFill>
                  <a:schemeClr val="tx1"/>
                </a:solidFill>
                <a:effectLst/>
                <a:latin typeface="+mn-lt"/>
                <a:ea typeface="+mn-ea"/>
                <a:cs typeface="+mn-cs"/>
              </a:rPr>
              <a:t>hav</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to sign in or register. </a:t>
            </a:r>
          </a:p>
          <a:p>
            <a:endParaRPr lang="en-US" dirty="0" smtClean="0"/>
          </a:p>
          <a:p>
            <a:r>
              <a:rPr lang="en-US" sz="1200" kern="1200" dirty="0" smtClean="0">
                <a:solidFill>
                  <a:schemeClr val="tx1"/>
                </a:solidFill>
                <a:effectLst/>
                <a:latin typeface="+mn-lt"/>
                <a:ea typeface="+mn-ea"/>
                <a:cs typeface="+mn-cs"/>
              </a:rPr>
              <a:t>You can happily explore </a:t>
            </a:r>
            <a:r>
              <a:rPr lang="en-US" sz="1200" kern="1200" dirty="0" err="1" smtClean="0">
                <a:solidFill>
                  <a:schemeClr val="tx1"/>
                </a:solidFill>
                <a:effectLst/>
                <a:latin typeface="+mn-lt"/>
                <a:ea typeface="+mn-ea"/>
                <a:cs typeface="+mn-cs"/>
              </a:rPr>
              <a:t>Groupon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Etsy</a:t>
            </a:r>
            <a:r>
              <a:rPr lang="en-US" sz="1200" kern="1200" dirty="0" smtClean="0">
                <a:solidFill>
                  <a:schemeClr val="tx1"/>
                </a:solidFill>
                <a:effectLst/>
                <a:latin typeface="+mn-lt"/>
                <a:ea typeface="+mn-ea"/>
                <a:cs typeface="+mn-cs"/>
              </a:rPr>
              <a:t> unauthenticated, until it is time to buy an item or save a favorite (authentication could also be required to share, add an item to your wish list, add a comment,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 .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Why should you let folks shop without signing in or registering? Jared Spool explains it in his article “The $300 Million Button” (http://</a:t>
            </a:r>
            <a:r>
              <a:rPr lang="en-US" sz="1200" kern="1200" dirty="0" err="1" smtClean="0">
                <a:solidFill>
                  <a:schemeClr val="tx1"/>
                </a:solidFill>
                <a:effectLst/>
                <a:latin typeface="+mn-lt"/>
                <a:ea typeface="+mn-ea"/>
                <a:cs typeface="+mn-cs"/>
              </a:rPr>
              <a:t>www.uie.com</a:t>
            </a:r>
            <a:r>
              <a:rPr lang="en-US" sz="1200" kern="1200" dirty="0" smtClean="0">
                <a:solidFill>
                  <a:schemeClr val="tx1"/>
                </a:solidFill>
                <a:effectLst/>
                <a:latin typeface="+mn-lt"/>
                <a:ea typeface="+mn-ea"/>
                <a:cs typeface="+mn-cs"/>
              </a:rPr>
              <a:t>/articles/</a:t>
            </a:r>
            <a:r>
              <a:rPr lang="en-US" sz="1200" kern="1200" dirty="0" err="1" smtClean="0">
                <a:solidFill>
                  <a:schemeClr val="tx1"/>
                </a:solidFill>
                <a:effectLst/>
                <a:latin typeface="+mn-lt"/>
                <a:ea typeface="+mn-ea"/>
                <a:cs typeface="+mn-cs"/>
              </a:rPr>
              <a:t>three_hund_million_button</a:t>
            </a:r>
            <a:r>
              <a:rPr lang="en-US" sz="1200" kern="1200" dirty="0" smtClean="0">
                <a:solidFill>
                  <a:schemeClr val="tx1"/>
                </a:solidFill>
                <a:effectLst/>
                <a:latin typeface="+mn-lt"/>
                <a:ea typeface="+mn-ea"/>
                <a:cs typeface="+mn-cs"/>
              </a:rPr>
              <a:t>) . And if you need further convincing, take a look at the “Chapter Extra” by Greg </a:t>
            </a:r>
            <a:r>
              <a:rPr lang="en-US" sz="1200" kern="1200" dirty="0" err="1" smtClean="0">
                <a:solidFill>
                  <a:schemeClr val="tx1"/>
                </a:solidFill>
                <a:effectLst/>
                <a:latin typeface="+mn-lt"/>
                <a:ea typeface="+mn-ea"/>
                <a:cs typeface="+mn-cs"/>
              </a:rPr>
              <a:t>Nudelman</a:t>
            </a:r>
            <a:r>
              <a:rPr lang="en-US" sz="1200" kern="1200" dirty="0" smtClean="0">
                <a:solidFill>
                  <a:schemeClr val="tx1"/>
                </a:solidFill>
                <a:effectLst/>
                <a:latin typeface="+mn-lt"/>
                <a:ea typeface="+mn-ea"/>
                <a:cs typeface="+mn-cs"/>
              </a:rPr>
              <a:t> in Chapter 11. </a:t>
            </a:r>
            <a:endParaRPr lang="en-US" dirty="0" smtClean="0"/>
          </a:p>
          <a:p>
            <a:endParaRPr lang="en-US" dirty="0"/>
          </a:p>
        </p:txBody>
      </p:sp>
      <p:sp>
        <p:nvSpPr>
          <p:cNvPr id="4" name="Slide Number Placeholder 3"/>
          <p:cNvSpPr>
            <a:spLocks noGrp="1"/>
          </p:cNvSpPr>
          <p:nvPr>
            <p:ph type="sldNum" sz="quarter" idx="10"/>
          </p:nvPr>
        </p:nvSpPr>
        <p:spPr/>
        <p:txBody>
          <a:bodyPr/>
          <a:lstStyle/>
          <a:p>
            <a:fld id="{9D57FBF6-2428-7149-BC7D-45AFDE8CB768}" type="slidenum">
              <a:rPr lang="en-US" smtClean="0"/>
              <a:t>10</a:t>
            </a:fld>
            <a:endParaRPr lang="en-US"/>
          </a:p>
        </p:txBody>
      </p:sp>
    </p:spTree>
    <p:extLst>
      <p:ext uri="{BB962C8B-B14F-4D97-AF65-F5344CB8AC3E}">
        <p14:creationId xmlns:p14="http://schemas.microsoft.com/office/powerpoint/2010/main" val="2912063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6B0F6D-7978-7E4C-9B05-28D3447F7BA3}" type="datetimeFigureOut">
              <a:rPr lang="en-US" smtClean="0"/>
              <a:t>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E7E221-BDDF-5A40-AC2D-7FEBFD866F62}" type="slidenum">
              <a:rPr lang="en-US" smtClean="0"/>
              <a:t>‹#›</a:t>
            </a:fld>
            <a:endParaRPr lang="en-US"/>
          </a:p>
        </p:txBody>
      </p:sp>
    </p:spTree>
    <p:extLst>
      <p:ext uri="{BB962C8B-B14F-4D97-AF65-F5344CB8AC3E}">
        <p14:creationId xmlns:p14="http://schemas.microsoft.com/office/powerpoint/2010/main" val="770803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B0F6D-7978-7E4C-9B05-28D3447F7BA3}" type="datetimeFigureOut">
              <a:rPr lang="en-US" smtClean="0"/>
              <a:t>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E7E221-BDDF-5A40-AC2D-7FEBFD866F62}" type="slidenum">
              <a:rPr lang="en-US" smtClean="0"/>
              <a:t>‹#›</a:t>
            </a:fld>
            <a:endParaRPr lang="en-US"/>
          </a:p>
        </p:txBody>
      </p:sp>
    </p:spTree>
    <p:extLst>
      <p:ext uri="{BB962C8B-B14F-4D97-AF65-F5344CB8AC3E}">
        <p14:creationId xmlns:p14="http://schemas.microsoft.com/office/powerpoint/2010/main" val="2192927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B0F6D-7978-7E4C-9B05-28D3447F7BA3}" type="datetimeFigureOut">
              <a:rPr lang="en-US" smtClean="0"/>
              <a:t>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E7E221-BDDF-5A40-AC2D-7FEBFD866F62}" type="slidenum">
              <a:rPr lang="en-US" smtClean="0"/>
              <a:t>‹#›</a:t>
            </a:fld>
            <a:endParaRPr lang="en-US"/>
          </a:p>
        </p:txBody>
      </p:sp>
    </p:spTree>
    <p:extLst>
      <p:ext uri="{BB962C8B-B14F-4D97-AF65-F5344CB8AC3E}">
        <p14:creationId xmlns:p14="http://schemas.microsoft.com/office/powerpoint/2010/main" val="536323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B0F6D-7978-7E4C-9B05-28D3447F7BA3}" type="datetimeFigureOut">
              <a:rPr lang="en-US" smtClean="0"/>
              <a:t>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E7E221-BDDF-5A40-AC2D-7FEBFD866F62}" type="slidenum">
              <a:rPr lang="en-US" smtClean="0"/>
              <a:t>‹#›</a:t>
            </a:fld>
            <a:endParaRPr lang="en-US"/>
          </a:p>
        </p:txBody>
      </p:sp>
    </p:spTree>
    <p:extLst>
      <p:ext uri="{BB962C8B-B14F-4D97-AF65-F5344CB8AC3E}">
        <p14:creationId xmlns:p14="http://schemas.microsoft.com/office/powerpoint/2010/main" val="480152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6B0F6D-7978-7E4C-9B05-28D3447F7BA3}" type="datetimeFigureOut">
              <a:rPr lang="en-US" smtClean="0"/>
              <a:t>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E7E221-BDDF-5A40-AC2D-7FEBFD866F62}" type="slidenum">
              <a:rPr lang="en-US" smtClean="0"/>
              <a:t>‹#›</a:t>
            </a:fld>
            <a:endParaRPr lang="en-US"/>
          </a:p>
        </p:txBody>
      </p:sp>
    </p:spTree>
    <p:extLst>
      <p:ext uri="{BB962C8B-B14F-4D97-AF65-F5344CB8AC3E}">
        <p14:creationId xmlns:p14="http://schemas.microsoft.com/office/powerpoint/2010/main" val="3428567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6B0F6D-7978-7E4C-9B05-28D3447F7BA3}" type="datetimeFigureOut">
              <a:rPr lang="en-US" smtClean="0"/>
              <a:t>11/3/14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E7E221-BDDF-5A40-AC2D-7FEBFD866F62}" type="slidenum">
              <a:rPr lang="en-US" smtClean="0"/>
              <a:t>‹#›</a:t>
            </a:fld>
            <a:endParaRPr lang="en-US"/>
          </a:p>
        </p:txBody>
      </p:sp>
    </p:spTree>
    <p:extLst>
      <p:ext uri="{BB962C8B-B14F-4D97-AF65-F5344CB8AC3E}">
        <p14:creationId xmlns:p14="http://schemas.microsoft.com/office/powerpoint/2010/main" val="305079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6B0F6D-7978-7E4C-9B05-28D3447F7BA3}" type="datetimeFigureOut">
              <a:rPr lang="en-US" smtClean="0"/>
              <a:t>11/3/14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E7E221-BDDF-5A40-AC2D-7FEBFD866F62}" type="slidenum">
              <a:rPr lang="en-US" smtClean="0"/>
              <a:t>‹#›</a:t>
            </a:fld>
            <a:endParaRPr lang="en-US"/>
          </a:p>
        </p:txBody>
      </p:sp>
    </p:spTree>
    <p:extLst>
      <p:ext uri="{BB962C8B-B14F-4D97-AF65-F5344CB8AC3E}">
        <p14:creationId xmlns:p14="http://schemas.microsoft.com/office/powerpoint/2010/main" val="4077277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76B0F6D-7978-7E4C-9B05-28D3447F7BA3}" type="datetimeFigureOut">
              <a:rPr lang="en-US" smtClean="0"/>
              <a:t>11/3/14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E7E221-BDDF-5A40-AC2D-7FEBFD866F62}" type="slidenum">
              <a:rPr lang="en-US" smtClean="0"/>
              <a:t>‹#›</a:t>
            </a:fld>
            <a:endParaRPr lang="en-US"/>
          </a:p>
        </p:txBody>
      </p:sp>
    </p:spTree>
    <p:extLst>
      <p:ext uri="{BB962C8B-B14F-4D97-AF65-F5344CB8AC3E}">
        <p14:creationId xmlns:p14="http://schemas.microsoft.com/office/powerpoint/2010/main" val="2552523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6B0F6D-7978-7E4C-9B05-28D3447F7BA3}" type="datetimeFigureOut">
              <a:rPr lang="en-US" smtClean="0"/>
              <a:t>11/3/14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E7E221-BDDF-5A40-AC2D-7FEBFD866F62}" type="slidenum">
              <a:rPr lang="en-US" smtClean="0"/>
              <a:t>‹#›</a:t>
            </a:fld>
            <a:endParaRPr lang="en-US"/>
          </a:p>
        </p:txBody>
      </p:sp>
    </p:spTree>
    <p:extLst>
      <p:ext uri="{BB962C8B-B14F-4D97-AF65-F5344CB8AC3E}">
        <p14:creationId xmlns:p14="http://schemas.microsoft.com/office/powerpoint/2010/main" val="4232753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6B0F6D-7978-7E4C-9B05-28D3447F7BA3}" type="datetimeFigureOut">
              <a:rPr lang="en-US" smtClean="0"/>
              <a:t>11/3/14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E7E221-BDDF-5A40-AC2D-7FEBFD866F62}" type="slidenum">
              <a:rPr lang="en-US" smtClean="0"/>
              <a:t>‹#›</a:t>
            </a:fld>
            <a:endParaRPr lang="en-US"/>
          </a:p>
        </p:txBody>
      </p:sp>
    </p:spTree>
    <p:extLst>
      <p:ext uri="{BB962C8B-B14F-4D97-AF65-F5344CB8AC3E}">
        <p14:creationId xmlns:p14="http://schemas.microsoft.com/office/powerpoint/2010/main" val="3257148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6B0F6D-7978-7E4C-9B05-28D3447F7BA3}" type="datetimeFigureOut">
              <a:rPr lang="en-US" smtClean="0"/>
              <a:t>11/3/14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E7E221-BDDF-5A40-AC2D-7FEBFD866F62}" type="slidenum">
              <a:rPr lang="en-US" smtClean="0"/>
              <a:t>‹#›</a:t>
            </a:fld>
            <a:endParaRPr lang="en-US"/>
          </a:p>
        </p:txBody>
      </p:sp>
    </p:spTree>
    <p:extLst>
      <p:ext uri="{BB962C8B-B14F-4D97-AF65-F5344CB8AC3E}">
        <p14:creationId xmlns:p14="http://schemas.microsoft.com/office/powerpoint/2010/main" val="36605450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6B0F6D-7978-7E4C-9B05-28D3447F7BA3}" type="datetimeFigureOut">
              <a:rPr lang="en-US" smtClean="0"/>
              <a:t>11/3/14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7E221-BDDF-5A40-AC2D-7FEBFD866F62}" type="slidenum">
              <a:rPr lang="en-US" smtClean="0"/>
              <a:t>‹#›</a:t>
            </a:fld>
            <a:endParaRPr lang="en-US"/>
          </a:p>
        </p:txBody>
      </p:sp>
    </p:spTree>
    <p:extLst>
      <p:ext uri="{BB962C8B-B14F-4D97-AF65-F5344CB8AC3E}">
        <p14:creationId xmlns:p14="http://schemas.microsoft.com/office/powerpoint/2010/main" val="3256382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11-03 at 10.50.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522259"/>
          </a:xfrm>
          <a:prstGeom prst="rect">
            <a:avLst/>
          </a:prstGeom>
        </p:spPr>
      </p:pic>
      <p:sp>
        <p:nvSpPr>
          <p:cNvPr id="7" name="TextBox 6"/>
          <p:cNvSpPr txBox="1"/>
          <p:nvPr/>
        </p:nvSpPr>
        <p:spPr>
          <a:xfrm>
            <a:off x="614493" y="5522259"/>
            <a:ext cx="2635493" cy="738664"/>
          </a:xfrm>
          <a:prstGeom prst="rect">
            <a:avLst/>
          </a:prstGeom>
          <a:noFill/>
        </p:spPr>
        <p:txBody>
          <a:bodyPr wrap="square" rtlCol="0">
            <a:spAutoFit/>
          </a:bodyPr>
          <a:lstStyle/>
          <a:p>
            <a:r>
              <a:rPr lang="en-US" sz="2400" b="1" dirty="0"/>
              <a:t>Forms</a:t>
            </a:r>
            <a:r>
              <a:rPr lang="en-US" dirty="0"/>
              <a:t> </a:t>
            </a:r>
            <a:endParaRPr lang="en-US" dirty="0" smtClean="0"/>
          </a:p>
          <a:p>
            <a:endParaRPr lang="en-US" dirty="0"/>
          </a:p>
        </p:txBody>
      </p:sp>
    </p:spTree>
    <p:extLst>
      <p:ext uri="{BB962C8B-B14F-4D97-AF65-F5344CB8AC3E}">
        <p14:creationId xmlns:p14="http://schemas.microsoft.com/office/powerpoint/2010/main" val="2674370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02.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73" y="0"/>
            <a:ext cx="7829254" cy="6858000"/>
          </a:xfrm>
          <a:prstGeom prst="rect">
            <a:avLst/>
          </a:prstGeom>
        </p:spPr>
      </p:pic>
    </p:spTree>
    <p:extLst>
      <p:ext uri="{BB962C8B-B14F-4D97-AF65-F5344CB8AC3E}">
        <p14:creationId xmlns:p14="http://schemas.microsoft.com/office/powerpoint/2010/main" val="3689039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0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38" y="0"/>
            <a:ext cx="7858125" cy="6858000"/>
          </a:xfrm>
          <a:prstGeom prst="rect">
            <a:avLst/>
          </a:prstGeom>
        </p:spPr>
      </p:pic>
    </p:spTree>
    <p:extLst>
      <p:ext uri="{BB962C8B-B14F-4D97-AF65-F5344CB8AC3E}">
        <p14:creationId xmlns:p14="http://schemas.microsoft.com/office/powerpoint/2010/main" val="1485653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7490" y="959208"/>
            <a:ext cx="8215074" cy="2308324"/>
          </a:xfrm>
          <a:prstGeom prst="rect">
            <a:avLst/>
          </a:prstGeom>
          <a:noFill/>
        </p:spPr>
        <p:txBody>
          <a:bodyPr wrap="square" rtlCol="0">
            <a:spAutoFit/>
          </a:bodyPr>
          <a:lstStyle/>
          <a:p>
            <a:r>
              <a:rPr lang="en-US" dirty="0" smtClean="0"/>
              <a:t>Registration</a:t>
            </a:r>
          </a:p>
          <a:p>
            <a:r>
              <a:rPr lang="en-US" dirty="0" smtClean="0"/>
              <a:t> </a:t>
            </a:r>
          </a:p>
          <a:p>
            <a:r>
              <a:rPr lang="en-US" dirty="0"/>
              <a:t>Businesses love customer data, so they often try to get as much of it as possible at user registration . But Registration forms should have a minimal number of </a:t>
            </a:r>
            <a:r>
              <a:rPr lang="en-US" dirty="0" smtClean="0"/>
              <a:t>inputs.</a:t>
            </a:r>
          </a:p>
          <a:p>
            <a:endParaRPr lang="en-US" dirty="0"/>
          </a:p>
          <a:p>
            <a:r>
              <a:rPr lang="en-US" dirty="0" smtClean="0"/>
              <a:t>Since </a:t>
            </a:r>
            <a:r>
              <a:rPr lang="en-US" dirty="0"/>
              <a:t>every additional form field </a:t>
            </a:r>
            <a:r>
              <a:rPr lang="en-US" dirty="0" smtClean="0"/>
              <a:t>demonstrably </a:t>
            </a:r>
            <a:r>
              <a:rPr lang="en-US" dirty="0"/>
              <a:t>lowers Registration form conversion, UX consultant and author Chui Chui Tan recommends ruthlessly editing “elements which do not carry important functions .” </a:t>
            </a:r>
            <a:endParaRPr lang="en-US" dirty="0" smtClean="0"/>
          </a:p>
        </p:txBody>
      </p:sp>
    </p:spTree>
    <p:extLst>
      <p:ext uri="{BB962C8B-B14F-4D97-AF65-F5344CB8AC3E}">
        <p14:creationId xmlns:p14="http://schemas.microsoft.com/office/powerpoint/2010/main" val="3827292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04.1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98" y="0"/>
            <a:ext cx="8045204" cy="6858000"/>
          </a:xfrm>
          <a:prstGeom prst="rect">
            <a:avLst/>
          </a:prstGeom>
        </p:spPr>
      </p:pic>
    </p:spTree>
    <p:extLst>
      <p:ext uri="{BB962C8B-B14F-4D97-AF65-F5344CB8AC3E}">
        <p14:creationId xmlns:p14="http://schemas.microsoft.com/office/powerpoint/2010/main" val="4031091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11-03 at 11.04.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59" y="0"/>
            <a:ext cx="7780283" cy="6858000"/>
          </a:xfrm>
          <a:prstGeom prst="rect">
            <a:avLst/>
          </a:prstGeom>
        </p:spPr>
      </p:pic>
    </p:spTree>
    <p:extLst>
      <p:ext uri="{BB962C8B-B14F-4D97-AF65-F5344CB8AC3E}">
        <p14:creationId xmlns:p14="http://schemas.microsoft.com/office/powerpoint/2010/main" val="3182813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07.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44" y="0"/>
            <a:ext cx="7834313" cy="6858000"/>
          </a:xfrm>
          <a:prstGeom prst="rect">
            <a:avLst/>
          </a:prstGeom>
        </p:spPr>
      </p:pic>
    </p:spTree>
    <p:extLst>
      <p:ext uri="{BB962C8B-B14F-4D97-AF65-F5344CB8AC3E}">
        <p14:creationId xmlns:p14="http://schemas.microsoft.com/office/powerpoint/2010/main" val="3367655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08.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361950"/>
            <a:ext cx="8305800" cy="6134100"/>
          </a:xfrm>
          <a:prstGeom prst="rect">
            <a:avLst/>
          </a:prstGeom>
        </p:spPr>
      </p:pic>
    </p:spTree>
    <p:extLst>
      <p:ext uri="{BB962C8B-B14F-4D97-AF65-F5344CB8AC3E}">
        <p14:creationId xmlns:p14="http://schemas.microsoft.com/office/powerpoint/2010/main" val="72263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08.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11" y="0"/>
            <a:ext cx="7827579" cy="6858000"/>
          </a:xfrm>
          <a:prstGeom prst="rect">
            <a:avLst/>
          </a:prstGeom>
        </p:spPr>
      </p:pic>
    </p:spTree>
    <p:extLst>
      <p:ext uri="{BB962C8B-B14F-4D97-AF65-F5344CB8AC3E}">
        <p14:creationId xmlns:p14="http://schemas.microsoft.com/office/powerpoint/2010/main" val="3916202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09.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8" y="1850866"/>
            <a:ext cx="8394700" cy="3086100"/>
          </a:xfrm>
          <a:prstGeom prst="rect">
            <a:avLst/>
          </a:prstGeom>
        </p:spPr>
      </p:pic>
    </p:spTree>
    <p:extLst>
      <p:ext uri="{BB962C8B-B14F-4D97-AF65-F5344CB8AC3E}">
        <p14:creationId xmlns:p14="http://schemas.microsoft.com/office/powerpoint/2010/main" val="207425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10.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977900"/>
            <a:ext cx="8470900" cy="4902200"/>
          </a:xfrm>
          <a:prstGeom prst="rect">
            <a:avLst/>
          </a:prstGeom>
        </p:spPr>
      </p:pic>
    </p:spTree>
    <p:extLst>
      <p:ext uri="{BB962C8B-B14F-4D97-AF65-F5344CB8AC3E}">
        <p14:creationId xmlns:p14="http://schemas.microsoft.com/office/powerpoint/2010/main" val="49196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0.51.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0"/>
            <a:ext cx="8420100" cy="6845300"/>
          </a:xfrm>
          <a:prstGeom prst="rect">
            <a:avLst/>
          </a:prstGeom>
        </p:spPr>
      </p:pic>
    </p:spTree>
    <p:extLst>
      <p:ext uri="{BB962C8B-B14F-4D97-AF65-F5344CB8AC3E}">
        <p14:creationId xmlns:p14="http://schemas.microsoft.com/office/powerpoint/2010/main" val="461254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12.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17" y="0"/>
            <a:ext cx="7830967" cy="6858000"/>
          </a:xfrm>
          <a:prstGeom prst="rect">
            <a:avLst/>
          </a:prstGeom>
        </p:spPr>
      </p:pic>
    </p:spTree>
    <p:extLst>
      <p:ext uri="{BB962C8B-B14F-4D97-AF65-F5344CB8AC3E}">
        <p14:creationId xmlns:p14="http://schemas.microsoft.com/office/powerpoint/2010/main" val="141626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13.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2" y="0"/>
            <a:ext cx="8439036" cy="6858000"/>
          </a:xfrm>
          <a:prstGeom prst="rect">
            <a:avLst/>
          </a:prstGeom>
        </p:spPr>
      </p:pic>
    </p:spTree>
    <p:extLst>
      <p:ext uri="{BB962C8B-B14F-4D97-AF65-F5344CB8AC3E}">
        <p14:creationId xmlns:p14="http://schemas.microsoft.com/office/powerpoint/2010/main" val="274473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13.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27" y="0"/>
            <a:ext cx="8051546" cy="6858000"/>
          </a:xfrm>
          <a:prstGeom prst="rect">
            <a:avLst/>
          </a:prstGeom>
        </p:spPr>
      </p:pic>
    </p:spTree>
    <p:extLst>
      <p:ext uri="{BB962C8B-B14F-4D97-AF65-F5344CB8AC3E}">
        <p14:creationId xmlns:p14="http://schemas.microsoft.com/office/powerpoint/2010/main" val="43862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1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6981"/>
            <a:ext cx="9144000" cy="5344038"/>
          </a:xfrm>
          <a:prstGeom prst="rect">
            <a:avLst/>
          </a:prstGeom>
        </p:spPr>
      </p:pic>
    </p:spTree>
    <p:extLst>
      <p:ext uri="{BB962C8B-B14F-4D97-AF65-F5344CB8AC3E}">
        <p14:creationId xmlns:p14="http://schemas.microsoft.com/office/powerpoint/2010/main" val="1813340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815" y="1107818"/>
            <a:ext cx="6836888" cy="2862323"/>
          </a:xfrm>
          <a:prstGeom prst="rect">
            <a:avLst/>
          </a:prstGeom>
          <a:noFill/>
        </p:spPr>
        <p:txBody>
          <a:bodyPr wrap="square" rtlCol="0">
            <a:spAutoFit/>
          </a:bodyPr>
          <a:lstStyle/>
          <a:p>
            <a:r>
              <a:rPr lang="en-US" dirty="0"/>
              <a:t>Registration with Personalization </a:t>
            </a:r>
            <a:endParaRPr lang="en-US" dirty="0" smtClean="0"/>
          </a:p>
          <a:p>
            <a:endParaRPr lang="en-US" dirty="0" smtClean="0"/>
          </a:p>
          <a:p>
            <a:r>
              <a:rPr lang="en-US" dirty="0"/>
              <a:t>This is a relatively new pattern designed to either offer more </a:t>
            </a:r>
            <a:r>
              <a:rPr lang="en-US" dirty="0" smtClean="0"/>
              <a:t>personalized </a:t>
            </a:r>
            <a:r>
              <a:rPr lang="en-US" dirty="0"/>
              <a:t>content to the user (as shown with Ness and News360), enhance the experience through social connections (Path and </a:t>
            </a:r>
            <a:r>
              <a:rPr lang="en-US" dirty="0" err="1"/>
              <a:t>Instagram</a:t>
            </a:r>
            <a:r>
              <a:rPr lang="en-US" dirty="0"/>
              <a:t>), or capture data required for setup (Personal Capital) . </a:t>
            </a:r>
            <a:endParaRPr lang="en-US" dirty="0" smtClean="0"/>
          </a:p>
          <a:p>
            <a:endParaRPr lang="en-US" dirty="0" smtClean="0"/>
          </a:p>
          <a:p>
            <a:r>
              <a:rPr lang="en-US" dirty="0" smtClean="0"/>
              <a:t>The </a:t>
            </a:r>
            <a:r>
              <a:rPr lang="en-US" dirty="0"/>
              <a:t>Multi-Step pattern we’ll look at next offers examples of more </a:t>
            </a:r>
            <a:r>
              <a:rPr lang="en-US" dirty="0" smtClean="0"/>
              <a:t>elaborate </a:t>
            </a:r>
            <a:r>
              <a:rPr lang="en-US" dirty="0"/>
              <a:t>Registration flows . </a:t>
            </a:r>
            <a:endParaRPr lang="en-US" dirty="0" smtClean="0"/>
          </a:p>
          <a:p>
            <a:endParaRPr lang="en-US" dirty="0"/>
          </a:p>
        </p:txBody>
      </p:sp>
    </p:spTree>
    <p:extLst>
      <p:ext uri="{BB962C8B-B14F-4D97-AF65-F5344CB8AC3E}">
        <p14:creationId xmlns:p14="http://schemas.microsoft.com/office/powerpoint/2010/main" val="272346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16.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04" y="0"/>
            <a:ext cx="7864593" cy="6858000"/>
          </a:xfrm>
          <a:prstGeom prst="rect">
            <a:avLst/>
          </a:prstGeom>
        </p:spPr>
      </p:pic>
    </p:spTree>
    <p:extLst>
      <p:ext uri="{BB962C8B-B14F-4D97-AF65-F5344CB8AC3E}">
        <p14:creationId xmlns:p14="http://schemas.microsoft.com/office/powerpoint/2010/main" val="2273221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17.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69" y="0"/>
            <a:ext cx="7782462" cy="6858000"/>
          </a:xfrm>
          <a:prstGeom prst="rect">
            <a:avLst/>
          </a:prstGeom>
        </p:spPr>
      </p:pic>
    </p:spTree>
    <p:extLst>
      <p:ext uri="{BB962C8B-B14F-4D97-AF65-F5344CB8AC3E}">
        <p14:creationId xmlns:p14="http://schemas.microsoft.com/office/powerpoint/2010/main" val="279505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18.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407"/>
            <a:ext cx="9144000" cy="4726236"/>
          </a:xfrm>
          <a:prstGeom prst="rect">
            <a:avLst/>
          </a:prstGeom>
        </p:spPr>
      </p:pic>
    </p:spTree>
    <p:extLst>
      <p:ext uri="{BB962C8B-B14F-4D97-AF65-F5344CB8AC3E}">
        <p14:creationId xmlns:p14="http://schemas.microsoft.com/office/powerpoint/2010/main" val="1032602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18.4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3928"/>
            <a:ext cx="9144000" cy="5250144"/>
          </a:xfrm>
          <a:prstGeom prst="rect">
            <a:avLst/>
          </a:prstGeom>
        </p:spPr>
      </p:pic>
    </p:spTree>
    <p:extLst>
      <p:ext uri="{BB962C8B-B14F-4D97-AF65-F5344CB8AC3E}">
        <p14:creationId xmlns:p14="http://schemas.microsoft.com/office/powerpoint/2010/main" val="1063313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20.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179" y="0"/>
            <a:ext cx="4653643" cy="6858000"/>
          </a:xfrm>
          <a:prstGeom prst="rect">
            <a:avLst/>
          </a:prstGeom>
        </p:spPr>
      </p:pic>
    </p:spTree>
    <p:extLst>
      <p:ext uri="{BB962C8B-B14F-4D97-AF65-F5344CB8AC3E}">
        <p14:creationId xmlns:p14="http://schemas.microsoft.com/office/powerpoint/2010/main" val="4093569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419" y="648478"/>
            <a:ext cx="6553144" cy="2185214"/>
          </a:xfrm>
          <a:prstGeom prst="rect">
            <a:avLst/>
          </a:prstGeom>
          <a:noFill/>
        </p:spPr>
        <p:txBody>
          <a:bodyPr wrap="square" rtlCol="0">
            <a:spAutoFit/>
          </a:bodyPr>
          <a:lstStyle/>
          <a:p>
            <a:r>
              <a:rPr lang="en-US" sz="2800" dirty="0"/>
              <a:t>Sign In </a:t>
            </a:r>
            <a:endParaRPr lang="en-US" sz="2800" dirty="0" smtClean="0"/>
          </a:p>
          <a:p>
            <a:endParaRPr lang="en-US" dirty="0" smtClean="0">
              <a:effectLst/>
            </a:endParaRPr>
          </a:p>
          <a:p>
            <a:r>
              <a:rPr lang="en-US" dirty="0"/>
              <a:t>Sign In forms should require a minimal number of inputs: username, password, command button, password help, and an option to register . Some applications do this in a single screen, like Remember the Milk and </a:t>
            </a:r>
            <a:r>
              <a:rPr lang="en-US" dirty="0" err="1" smtClean="0"/>
              <a:t>Groupon</a:t>
            </a:r>
            <a:r>
              <a:rPr lang="en-US" dirty="0" smtClean="0"/>
              <a:t>. </a:t>
            </a:r>
            <a:endParaRPr lang="en-US" dirty="0" smtClean="0">
              <a:effectLst/>
            </a:endParaRPr>
          </a:p>
          <a:p>
            <a:endParaRPr lang="en-US" dirty="0"/>
          </a:p>
        </p:txBody>
      </p:sp>
    </p:spTree>
    <p:extLst>
      <p:ext uri="{BB962C8B-B14F-4D97-AF65-F5344CB8AC3E}">
        <p14:creationId xmlns:p14="http://schemas.microsoft.com/office/powerpoint/2010/main" val="2683257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20.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72" y="175629"/>
            <a:ext cx="6955642" cy="8538303"/>
          </a:xfrm>
          <a:prstGeom prst="rect">
            <a:avLst/>
          </a:prstGeom>
        </p:spPr>
      </p:pic>
    </p:spTree>
    <p:extLst>
      <p:ext uri="{BB962C8B-B14F-4D97-AF65-F5344CB8AC3E}">
        <p14:creationId xmlns:p14="http://schemas.microsoft.com/office/powerpoint/2010/main" val="2922161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22.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82" y="0"/>
            <a:ext cx="8128436" cy="6858000"/>
          </a:xfrm>
          <a:prstGeom prst="rect">
            <a:avLst/>
          </a:prstGeom>
        </p:spPr>
      </p:pic>
    </p:spTree>
    <p:extLst>
      <p:ext uri="{BB962C8B-B14F-4D97-AF65-F5344CB8AC3E}">
        <p14:creationId xmlns:p14="http://schemas.microsoft.com/office/powerpoint/2010/main" val="1013606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23.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895350"/>
            <a:ext cx="8788400" cy="5067300"/>
          </a:xfrm>
          <a:prstGeom prst="rect">
            <a:avLst/>
          </a:prstGeom>
        </p:spPr>
      </p:pic>
    </p:spTree>
    <p:extLst>
      <p:ext uri="{BB962C8B-B14F-4D97-AF65-F5344CB8AC3E}">
        <p14:creationId xmlns:p14="http://schemas.microsoft.com/office/powerpoint/2010/main" val="3578504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23.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895350"/>
            <a:ext cx="8788400" cy="5067300"/>
          </a:xfrm>
          <a:prstGeom prst="rect">
            <a:avLst/>
          </a:prstGeom>
        </p:spPr>
      </p:pic>
    </p:spTree>
    <p:extLst>
      <p:ext uri="{BB962C8B-B14F-4D97-AF65-F5344CB8AC3E}">
        <p14:creationId xmlns:p14="http://schemas.microsoft.com/office/powerpoint/2010/main" val="3955053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23.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914400"/>
            <a:ext cx="8623300" cy="5029200"/>
          </a:xfrm>
          <a:prstGeom prst="rect">
            <a:avLst/>
          </a:prstGeom>
        </p:spPr>
      </p:pic>
    </p:spTree>
    <p:extLst>
      <p:ext uri="{BB962C8B-B14F-4D97-AF65-F5344CB8AC3E}">
        <p14:creationId xmlns:p14="http://schemas.microsoft.com/office/powerpoint/2010/main" val="3831052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1769" y="702519"/>
            <a:ext cx="7341669" cy="3970318"/>
          </a:xfrm>
          <a:prstGeom prst="rect">
            <a:avLst/>
          </a:prstGeom>
          <a:noFill/>
        </p:spPr>
        <p:txBody>
          <a:bodyPr wrap="square" rtlCol="0">
            <a:spAutoFit/>
          </a:bodyPr>
          <a:lstStyle/>
          <a:p>
            <a:r>
              <a:rPr lang="en-US" dirty="0"/>
              <a:t>Checkout </a:t>
            </a:r>
            <a:endParaRPr lang="en-US" dirty="0" smtClean="0"/>
          </a:p>
          <a:p>
            <a:endParaRPr lang="en-US" dirty="0" smtClean="0"/>
          </a:p>
          <a:p>
            <a:r>
              <a:rPr lang="en-US" dirty="0"/>
              <a:t>As of January 2013, about 15% of ecommerce was being conducted via mobile devices, with the expectation that this will exceed 25% in a </a:t>
            </a:r>
            <a:r>
              <a:rPr lang="en-US" dirty="0" smtClean="0"/>
              <a:t>couple </a:t>
            </a:r>
            <a:r>
              <a:rPr lang="en-US" dirty="0"/>
              <a:t>of </a:t>
            </a:r>
            <a:r>
              <a:rPr lang="en-US" dirty="0" smtClean="0"/>
              <a:t>years. </a:t>
            </a:r>
            <a:r>
              <a:rPr lang="en-US" dirty="0"/>
              <a:t>However, even when the shopping experience starts on the phone, most people choose to finish the transaction, or checkout, via desktop or tablet or at the </a:t>
            </a:r>
            <a:r>
              <a:rPr lang="en-US" dirty="0" smtClean="0"/>
              <a:t>retailer. </a:t>
            </a:r>
          </a:p>
          <a:p>
            <a:endParaRPr lang="en-US" dirty="0"/>
          </a:p>
          <a:p>
            <a:endParaRPr lang="en-US" dirty="0" smtClean="0"/>
          </a:p>
          <a:p>
            <a:r>
              <a:rPr lang="en-US" dirty="0"/>
              <a:t>In many cases, this is likely due to the incredibly bad checkout </a:t>
            </a:r>
            <a:r>
              <a:rPr lang="en-US" dirty="0" smtClean="0"/>
              <a:t>experiences </a:t>
            </a:r>
            <a:r>
              <a:rPr lang="en-US" dirty="0"/>
              <a:t>many retailers include in their native </a:t>
            </a:r>
            <a:r>
              <a:rPr lang="en-US" dirty="0" smtClean="0"/>
              <a:t>apps. </a:t>
            </a:r>
            <a:r>
              <a:rPr lang="en-US" dirty="0"/>
              <a:t>In others, it’s because many retailers only let users shop in their apps and redirect them to a mobile-optimized site for checkout . </a:t>
            </a:r>
            <a:endParaRPr lang="en-US" dirty="0" smtClean="0"/>
          </a:p>
          <a:p>
            <a:endParaRPr lang="en-US" dirty="0"/>
          </a:p>
        </p:txBody>
      </p:sp>
    </p:spTree>
    <p:extLst>
      <p:ext uri="{BB962C8B-B14F-4D97-AF65-F5344CB8AC3E}">
        <p14:creationId xmlns:p14="http://schemas.microsoft.com/office/powerpoint/2010/main" val="945227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25.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0" y="895350"/>
            <a:ext cx="8750300" cy="5067300"/>
          </a:xfrm>
          <a:prstGeom prst="rect">
            <a:avLst/>
          </a:prstGeom>
        </p:spPr>
      </p:pic>
    </p:spTree>
    <p:extLst>
      <p:ext uri="{BB962C8B-B14F-4D97-AF65-F5344CB8AC3E}">
        <p14:creationId xmlns:p14="http://schemas.microsoft.com/office/powerpoint/2010/main" val="3880159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1837" y="567419"/>
            <a:ext cx="7607052" cy="2031325"/>
          </a:xfrm>
          <a:prstGeom prst="rect">
            <a:avLst/>
          </a:prstGeom>
          <a:noFill/>
        </p:spPr>
        <p:txBody>
          <a:bodyPr wrap="square" rtlCol="0">
            <a:spAutoFit/>
          </a:bodyPr>
          <a:lstStyle/>
          <a:p>
            <a:r>
              <a:rPr lang="en-US" dirty="0"/>
              <a:t>Tip #1: Include Sign In, Register, and Guest Options </a:t>
            </a:r>
            <a:endParaRPr lang="en-US" dirty="0" smtClean="0"/>
          </a:p>
          <a:p>
            <a:endParaRPr lang="en-US" dirty="0" smtClean="0"/>
          </a:p>
          <a:p>
            <a:r>
              <a:rPr lang="en-US" dirty="0" smtClean="0"/>
              <a:t>Allow </a:t>
            </a:r>
            <a:r>
              <a:rPr lang="en-US" dirty="0"/>
              <a:t>customers to save their account information with their profiles for faster checkout in the future, but also offer guest </a:t>
            </a:r>
            <a:r>
              <a:rPr lang="en-US" dirty="0" smtClean="0"/>
              <a:t>checkout. </a:t>
            </a:r>
            <a:r>
              <a:rPr lang="en-US" dirty="0"/>
              <a:t>You can always prompt the user to create an account after checkout is complete, when he is more comfortable with the </a:t>
            </a:r>
            <a:r>
              <a:rPr lang="en-US" dirty="0" smtClean="0"/>
              <a:t>experience. </a:t>
            </a:r>
          </a:p>
          <a:p>
            <a:endParaRPr lang="en-US" dirty="0"/>
          </a:p>
        </p:txBody>
      </p:sp>
      <p:pic>
        <p:nvPicPr>
          <p:cNvPr id="3" name="Picture 2" descr="Screen Shot 2014-11-03 at 11.26.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06" y="2468734"/>
            <a:ext cx="7554389" cy="4389265"/>
          </a:xfrm>
          <a:prstGeom prst="rect">
            <a:avLst/>
          </a:prstGeom>
        </p:spPr>
      </p:pic>
    </p:spTree>
    <p:extLst>
      <p:ext uri="{BB962C8B-B14F-4D97-AF65-F5344CB8AC3E}">
        <p14:creationId xmlns:p14="http://schemas.microsoft.com/office/powerpoint/2010/main" val="2352905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26.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65" y="0"/>
            <a:ext cx="7854070" cy="6858000"/>
          </a:xfrm>
          <a:prstGeom prst="rect">
            <a:avLst/>
          </a:prstGeom>
        </p:spPr>
      </p:pic>
    </p:spTree>
    <p:extLst>
      <p:ext uri="{BB962C8B-B14F-4D97-AF65-F5344CB8AC3E}">
        <p14:creationId xmlns:p14="http://schemas.microsoft.com/office/powerpoint/2010/main" val="183153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9092" y="634968"/>
            <a:ext cx="7917819" cy="2585323"/>
          </a:xfrm>
          <a:prstGeom prst="rect">
            <a:avLst/>
          </a:prstGeom>
          <a:noFill/>
        </p:spPr>
        <p:txBody>
          <a:bodyPr wrap="square" rtlCol="0">
            <a:spAutoFit/>
          </a:bodyPr>
          <a:lstStyle/>
          <a:p>
            <a:r>
              <a:rPr lang="en-US" dirty="0"/>
              <a:t>Tip #2: Streamline the Flow</a:t>
            </a:r>
          </a:p>
          <a:p>
            <a:endParaRPr lang="en-US" dirty="0"/>
          </a:p>
          <a:p>
            <a:r>
              <a:rPr lang="en-US" dirty="0"/>
              <a:t>Skip the process bar and consolidate multiple screens into one check- out page (see the earlier discussion of the Multi-Step pattern for a good example from Home Depot) . </a:t>
            </a:r>
            <a:endParaRPr lang="en-US" dirty="0" smtClean="0"/>
          </a:p>
          <a:p>
            <a:endParaRPr lang="en-US" dirty="0"/>
          </a:p>
          <a:p>
            <a:r>
              <a:rPr lang="en-US" dirty="0" smtClean="0"/>
              <a:t>Retailers </a:t>
            </a:r>
            <a:r>
              <a:rPr lang="en-US" dirty="0"/>
              <a:t>like Haute and Apple present a single checkout form with sections users can drill down into to </a:t>
            </a:r>
            <a:r>
              <a:rPr lang="en-US" dirty="0" smtClean="0"/>
              <a:t>complete.</a:t>
            </a:r>
          </a:p>
          <a:p>
            <a:endParaRPr lang="en-US" dirty="0"/>
          </a:p>
        </p:txBody>
      </p:sp>
    </p:spTree>
    <p:extLst>
      <p:ext uri="{BB962C8B-B14F-4D97-AF65-F5344CB8AC3E}">
        <p14:creationId xmlns:p14="http://schemas.microsoft.com/office/powerpoint/2010/main" val="3512566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0.56.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981" y="0"/>
            <a:ext cx="8192530" cy="6858000"/>
          </a:xfrm>
          <a:prstGeom prst="rect">
            <a:avLst/>
          </a:prstGeom>
        </p:spPr>
      </p:pic>
    </p:spTree>
    <p:extLst>
      <p:ext uri="{BB962C8B-B14F-4D97-AF65-F5344CB8AC3E}">
        <p14:creationId xmlns:p14="http://schemas.microsoft.com/office/powerpoint/2010/main" val="3980015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29.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901700"/>
            <a:ext cx="8763000" cy="5054600"/>
          </a:xfrm>
          <a:prstGeom prst="rect">
            <a:avLst/>
          </a:prstGeom>
        </p:spPr>
      </p:pic>
    </p:spTree>
    <p:extLst>
      <p:ext uri="{BB962C8B-B14F-4D97-AF65-F5344CB8AC3E}">
        <p14:creationId xmlns:p14="http://schemas.microsoft.com/office/powerpoint/2010/main" val="3141152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815" y="716029"/>
            <a:ext cx="6715283" cy="2031325"/>
          </a:xfrm>
          <a:prstGeom prst="rect">
            <a:avLst/>
          </a:prstGeom>
          <a:noFill/>
        </p:spPr>
        <p:txBody>
          <a:bodyPr wrap="square" rtlCol="0">
            <a:spAutoFit/>
          </a:bodyPr>
          <a:lstStyle/>
          <a:p>
            <a:r>
              <a:rPr lang="en-US" dirty="0"/>
              <a:t>Tip #3: Provide Time-Saving Shortcuts </a:t>
            </a:r>
            <a:endParaRPr lang="en-US" dirty="0" smtClean="0"/>
          </a:p>
          <a:p>
            <a:endParaRPr lang="en-US" dirty="0"/>
          </a:p>
          <a:p>
            <a:r>
              <a:rPr lang="en-US" dirty="0"/>
              <a:t>Offer an “Import Address from Contacts” option to quickly populate the user’s shipping and billing </a:t>
            </a:r>
            <a:r>
              <a:rPr lang="en-US" dirty="0" smtClean="0"/>
              <a:t>addresses. </a:t>
            </a:r>
            <a:r>
              <a:rPr lang="en-US" dirty="0"/>
              <a:t>Also, consider a Scan Card feature to save the user the trouble of typing in all of her credit card </a:t>
            </a:r>
            <a:r>
              <a:rPr lang="en-US" dirty="0" smtClean="0"/>
              <a:t>info. </a:t>
            </a:r>
            <a:endParaRPr lang="en-US" dirty="0"/>
          </a:p>
          <a:p>
            <a:endParaRPr lang="en-US" dirty="0"/>
          </a:p>
        </p:txBody>
      </p:sp>
    </p:spTree>
    <p:extLst>
      <p:ext uri="{BB962C8B-B14F-4D97-AF65-F5344CB8AC3E}">
        <p14:creationId xmlns:p14="http://schemas.microsoft.com/office/powerpoint/2010/main" val="3231411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2.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08" y="0"/>
            <a:ext cx="7798850" cy="6858000"/>
          </a:xfrm>
          <a:prstGeom prst="rect">
            <a:avLst/>
          </a:prstGeom>
        </p:spPr>
      </p:pic>
    </p:spTree>
    <p:extLst>
      <p:ext uri="{BB962C8B-B14F-4D97-AF65-F5344CB8AC3E}">
        <p14:creationId xmlns:p14="http://schemas.microsoft.com/office/powerpoint/2010/main" val="3444021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2.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67" y="0"/>
            <a:ext cx="7899866" cy="6858000"/>
          </a:xfrm>
          <a:prstGeom prst="rect">
            <a:avLst/>
          </a:prstGeom>
        </p:spPr>
      </p:pic>
    </p:spTree>
    <p:extLst>
      <p:ext uri="{BB962C8B-B14F-4D97-AF65-F5344CB8AC3E}">
        <p14:creationId xmlns:p14="http://schemas.microsoft.com/office/powerpoint/2010/main" val="2628566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3.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97" y="0"/>
            <a:ext cx="7800407" cy="6858000"/>
          </a:xfrm>
          <a:prstGeom prst="rect">
            <a:avLst/>
          </a:prstGeom>
        </p:spPr>
      </p:pic>
    </p:spTree>
    <p:extLst>
      <p:ext uri="{BB962C8B-B14F-4D97-AF65-F5344CB8AC3E}">
        <p14:creationId xmlns:p14="http://schemas.microsoft.com/office/powerpoint/2010/main" val="982739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066800"/>
            <a:ext cx="8712200" cy="4724400"/>
          </a:xfrm>
          <a:prstGeom prst="rect">
            <a:avLst/>
          </a:prstGeom>
        </p:spPr>
      </p:pic>
    </p:spTree>
    <p:extLst>
      <p:ext uri="{BB962C8B-B14F-4D97-AF65-F5344CB8AC3E}">
        <p14:creationId xmlns:p14="http://schemas.microsoft.com/office/powerpoint/2010/main" val="3980942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4744" y="634969"/>
            <a:ext cx="7228725" cy="2308324"/>
          </a:xfrm>
          <a:prstGeom prst="rect">
            <a:avLst/>
          </a:prstGeom>
          <a:noFill/>
        </p:spPr>
        <p:txBody>
          <a:bodyPr wrap="square" rtlCol="0">
            <a:spAutoFit/>
          </a:bodyPr>
          <a:lstStyle/>
          <a:p>
            <a:r>
              <a:rPr lang="en-US" dirty="0"/>
              <a:t>Tip #4: Offer Express Checkout </a:t>
            </a:r>
            <a:endParaRPr lang="en-US" dirty="0" smtClean="0"/>
          </a:p>
          <a:p>
            <a:endParaRPr lang="en-US" dirty="0"/>
          </a:p>
          <a:p>
            <a:r>
              <a:rPr lang="en-US" dirty="0"/>
              <a:t>Consider offering an ultra-streamlined checkout process for registered </a:t>
            </a:r>
            <a:r>
              <a:rPr lang="en-US" dirty="0" smtClean="0"/>
              <a:t>users. </a:t>
            </a:r>
            <a:r>
              <a:rPr lang="en-US" dirty="0"/>
              <a:t>The Apple Store prompts users with an option to set up Express </a:t>
            </a:r>
            <a:r>
              <a:rPr lang="en-US" dirty="0" smtClean="0"/>
              <a:t>Checkout. </a:t>
            </a:r>
            <a:r>
              <a:rPr lang="en-US" dirty="0"/>
              <a:t>Amazon offers 1-Click checkout right on the product details page . In the example shown, there are two buttons for Mobile 1-Click, both in bright, call-to-action orange and sporting the 1-Click </a:t>
            </a:r>
            <a:r>
              <a:rPr lang="en-US" dirty="0" smtClean="0"/>
              <a:t>icon. </a:t>
            </a:r>
            <a:endParaRPr lang="en-US" dirty="0"/>
          </a:p>
          <a:p>
            <a:endParaRPr lang="en-US" dirty="0"/>
          </a:p>
        </p:txBody>
      </p:sp>
    </p:spTree>
    <p:extLst>
      <p:ext uri="{BB962C8B-B14F-4D97-AF65-F5344CB8AC3E}">
        <p14:creationId xmlns:p14="http://schemas.microsoft.com/office/powerpoint/2010/main" val="574950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4.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71" y="0"/>
            <a:ext cx="8724900" cy="6718300"/>
          </a:xfrm>
          <a:prstGeom prst="rect">
            <a:avLst/>
          </a:prstGeom>
        </p:spPr>
      </p:pic>
    </p:spTree>
    <p:extLst>
      <p:ext uri="{BB962C8B-B14F-4D97-AF65-F5344CB8AC3E}">
        <p14:creationId xmlns:p14="http://schemas.microsoft.com/office/powerpoint/2010/main" val="4279119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4.3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52" y="0"/>
            <a:ext cx="7814930" cy="6858000"/>
          </a:xfrm>
          <a:prstGeom prst="rect">
            <a:avLst/>
          </a:prstGeom>
        </p:spPr>
      </p:pic>
    </p:spTree>
    <p:extLst>
      <p:ext uri="{BB962C8B-B14F-4D97-AF65-F5344CB8AC3E}">
        <p14:creationId xmlns:p14="http://schemas.microsoft.com/office/powerpoint/2010/main" val="1009790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4744" y="918678"/>
            <a:ext cx="6336957" cy="3970318"/>
          </a:xfrm>
          <a:prstGeom prst="rect">
            <a:avLst/>
          </a:prstGeom>
          <a:noFill/>
        </p:spPr>
        <p:txBody>
          <a:bodyPr wrap="square" rtlCol="0">
            <a:spAutoFit/>
          </a:bodyPr>
          <a:lstStyle/>
          <a:p>
            <a:r>
              <a:rPr lang="en-US" dirty="0"/>
              <a:t>Tip #5: Forget the Web </a:t>
            </a:r>
            <a:endParaRPr lang="en-US" dirty="0" smtClean="0"/>
          </a:p>
          <a:p>
            <a:endParaRPr lang="en-US" dirty="0"/>
          </a:p>
          <a:p>
            <a:r>
              <a:rPr lang="en-US" dirty="0"/>
              <a:t>Shopping on the Web has familiarized us all with the shopping cart metaphor and the multi-step checkout process, but the mobile retail space is ripe for </a:t>
            </a:r>
            <a:r>
              <a:rPr lang="en-US" dirty="0" smtClean="0"/>
              <a:t>innovation. </a:t>
            </a:r>
            <a:r>
              <a:rPr lang="en-US" dirty="0"/>
              <a:t>Apple, </a:t>
            </a:r>
            <a:r>
              <a:rPr lang="en-US" dirty="0" err="1"/>
              <a:t>Walmart</a:t>
            </a:r>
            <a:r>
              <a:rPr lang="en-US" dirty="0"/>
              <a:t>, Target, and other </a:t>
            </a:r>
            <a:r>
              <a:rPr lang="en-US" dirty="0" smtClean="0"/>
              <a:t>retailers </a:t>
            </a:r>
            <a:r>
              <a:rPr lang="en-US" dirty="0"/>
              <a:t>are experimenting with new checkout experiences both in and </a:t>
            </a:r>
            <a:r>
              <a:rPr lang="en-US" dirty="0" smtClean="0"/>
              <a:t>outside </a:t>
            </a:r>
            <a:r>
              <a:rPr lang="en-US" dirty="0"/>
              <a:t>of the stores, with an eye to converting more sales on </a:t>
            </a:r>
            <a:r>
              <a:rPr lang="en-US" dirty="0" smtClean="0"/>
              <a:t>mobile. </a:t>
            </a:r>
          </a:p>
          <a:p>
            <a:endParaRPr lang="en-US" dirty="0"/>
          </a:p>
          <a:p>
            <a:r>
              <a:rPr lang="en-US" dirty="0" err="1"/>
              <a:t>Walmart’s</a:t>
            </a:r>
            <a:r>
              <a:rPr lang="en-US" dirty="0"/>
              <a:t> Scan &amp; Go feature, for instance, lets in-store customers skip the checkout line by scanning their own items as they add them to their shopping </a:t>
            </a:r>
            <a:r>
              <a:rPr lang="en-US" dirty="0" smtClean="0"/>
              <a:t>carts. </a:t>
            </a:r>
            <a:r>
              <a:rPr lang="en-US" dirty="0" err="1"/>
              <a:t>Walmart</a:t>
            </a:r>
            <a:r>
              <a:rPr lang="en-US" dirty="0"/>
              <a:t> reports that over half of all first-time users eventually use the feature </a:t>
            </a:r>
            <a:r>
              <a:rPr lang="en-US" dirty="0" smtClean="0"/>
              <a:t>again. </a:t>
            </a:r>
            <a:endParaRPr lang="en-US" dirty="0"/>
          </a:p>
          <a:p>
            <a:endParaRPr lang="en-US" dirty="0"/>
          </a:p>
        </p:txBody>
      </p:sp>
    </p:spTree>
    <p:extLst>
      <p:ext uri="{BB962C8B-B14F-4D97-AF65-F5344CB8AC3E}">
        <p14:creationId xmlns:p14="http://schemas.microsoft.com/office/powerpoint/2010/main" val="1386493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0.56.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3" y="0"/>
            <a:ext cx="7837714" cy="6858000"/>
          </a:xfrm>
          <a:prstGeom prst="rect">
            <a:avLst/>
          </a:prstGeom>
        </p:spPr>
      </p:pic>
    </p:spTree>
    <p:extLst>
      <p:ext uri="{BB962C8B-B14F-4D97-AF65-F5344CB8AC3E}">
        <p14:creationId xmlns:p14="http://schemas.microsoft.com/office/powerpoint/2010/main" val="3226277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5.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3" y="0"/>
            <a:ext cx="7837714" cy="6858000"/>
          </a:xfrm>
          <a:prstGeom prst="rect">
            <a:avLst/>
          </a:prstGeom>
        </p:spPr>
      </p:pic>
    </p:spTree>
    <p:extLst>
      <p:ext uri="{BB962C8B-B14F-4D97-AF65-F5344CB8AC3E}">
        <p14:creationId xmlns:p14="http://schemas.microsoft.com/office/powerpoint/2010/main" val="557538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6.4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393700"/>
            <a:ext cx="8636000" cy="6070600"/>
          </a:xfrm>
          <a:prstGeom prst="rect">
            <a:avLst/>
          </a:prstGeom>
        </p:spPr>
      </p:pic>
    </p:spTree>
    <p:extLst>
      <p:ext uri="{BB962C8B-B14F-4D97-AF65-F5344CB8AC3E}">
        <p14:creationId xmlns:p14="http://schemas.microsoft.com/office/powerpoint/2010/main" val="1848151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7.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528643"/>
            <a:ext cx="8724900" cy="5562600"/>
          </a:xfrm>
          <a:prstGeom prst="rect">
            <a:avLst/>
          </a:prstGeom>
        </p:spPr>
      </p:pic>
    </p:spTree>
    <p:extLst>
      <p:ext uri="{BB962C8B-B14F-4D97-AF65-F5344CB8AC3E}">
        <p14:creationId xmlns:p14="http://schemas.microsoft.com/office/powerpoint/2010/main" val="209434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7.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996950"/>
            <a:ext cx="8788400" cy="4864100"/>
          </a:xfrm>
          <a:prstGeom prst="rect">
            <a:avLst/>
          </a:prstGeom>
        </p:spPr>
      </p:pic>
    </p:spTree>
    <p:extLst>
      <p:ext uri="{BB962C8B-B14F-4D97-AF65-F5344CB8AC3E}">
        <p14:creationId xmlns:p14="http://schemas.microsoft.com/office/powerpoint/2010/main" val="1165194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187" y="702519"/>
            <a:ext cx="7201702" cy="3416320"/>
          </a:xfrm>
          <a:prstGeom prst="rect">
            <a:avLst/>
          </a:prstGeom>
          <a:noFill/>
        </p:spPr>
        <p:txBody>
          <a:bodyPr wrap="square" rtlCol="0">
            <a:spAutoFit/>
          </a:bodyPr>
          <a:lstStyle/>
          <a:p>
            <a:r>
              <a:rPr lang="en-US" dirty="0"/>
              <a:t>Calculator Forms </a:t>
            </a:r>
            <a:endParaRPr lang="en-US" dirty="0" smtClean="0"/>
          </a:p>
          <a:p>
            <a:endParaRPr lang="en-US" dirty="0"/>
          </a:p>
          <a:p>
            <a:r>
              <a:rPr lang="en-US" dirty="0"/>
              <a:t>Calculator-style apps, like weight trackers, tax estimators, and loan </a:t>
            </a:r>
            <a:r>
              <a:rPr lang="en-US" dirty="0" smtClean="0"/>
              <a:t>calculators</a:t>
            </a:r>
            <a:r>
              <a:rPr lang="en-US" dirty="0"/>
              <a:t>, all require user </a:t>
            </a:r>
            <a:r>
              <a:rPr lang="en-US" dirty="0" smtClean="0"/>
              <a:t>input. </a:t>
            </a:r>
            <a:r>
              <a:rPr lang="en-US" dirty="0"/>
              <a:t>And although these forms can </a:t>
            </a:r>
            <a:r>
              <a:rPr lang="en-US" dirty="0" smtClean="0"/>
              <a:t>accommodate </a:t>
            </a:r>
            <a:r>
              <a:rPr lang="en-US" dirty="0"/>
              <a:t>custom controls and layouts, it is still important to follow basic conventions to make sure they are </a:t>
            </a:r>
            <a:r>
              <a:rPr lang="en-US" dirty="0" smtClean="0"/>
              <a:t>readable.</a:t>
            </a:r>
          </a:p>
          <a:p>
            <a:r>
              <a:rPr lang="en-US" dirty="0" smtClean="0"/>
              <a:t> </a:t>
            </a:r>
            <a:endParaRPr lang="en-US" dirty="0"/>
          </a:p>
          <a:p>
            <a:r>
              <a:rPr lang="en-US" dirty="0"/>
              <a:t>Alignment, labels, fonts, button placement, contrast, and colors all affect the usability of mobile </a:t>
            </a:r>
            <a:r>
              <a:rPr lang="en-US" dirty="0" smtClean="0"/>
              <a:t>forms. </a:t>
            </a:r>
            <a:r>
              <a:rPr lang="en-US" dirty="0"/>
              <a:t>For example, compare the </a:t>
            </a:r>
            <a:r>
              <a:rPr lang="en-US" dirty="0" smtClean="0"/>
              <a:t>readability </a:t>
            </a:r>
            <a:r>
              <a:rPr lang="en-US" dirty="0"/>
              <a:t>of the Valspar Paint Calculator, with its well-aligned fields and labels, with that of the Behr Paint </a:t>
            </a:r>
            <a:r>
              <a:rPr lang="en-US" dirty="0" smtClean="0"/>
              <a:t>Calculator. </a:t>
            </a:r>
            <a:endParaRPr lang="en-US" dirty="0"/>
          </a:p>
          <a:p>
            <a:endParaRPr lang="en-US" dirty="0"/>
          </a:p>
        </p:txBody>
      </p:sp>
    </p:spTree>
    <p:extLst>
      <p:ext uri="{BB962C8B-B14F-4D97-AF65-F5344CB8AC3E}">
        <p14:creationId xmlns:p14="http://schemas.microsoft.com/office/powerpoint/2010/main" val="1252633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8.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 y="234950"/>
            <a:ext cx="8648700" cy="6388100"/>
          </a:xfrm>
          <a:prstGeom prst="rect">
            <a:avLst/>
          </a:prstGeom>
        </p:spPr>
      </p:pic>
    </p:spTree>
    <p:extLst>
      <p:ext uri="{BB962C8B-B14F-4D97-AF65-F5344CB8AC3E}">
        <p14:creationId xmlns:p14="http://schemas.microsoft.com/office/powerpoint/2010/main" val="4204680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9.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67" y="0"/>
            <a:ext cx="7899866" cy="6858000"/>
          </a:xfrm>
          <a:prstGeom prst="rect">
            <a:avLst/>
          </a:prstGeom>
        </p:spPr>
      </p:pic>
    </p:spTree>
    <p:extLst>
      <p:ext uri="{BB962C8B-B14F-4D97-AF65-F5344CB8AC3E}">
        <p14:creationId xmlns:p14="http://schemas.microsoft.com/office/powerpoint/2010/main" val="41041776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39.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0"/>
            <a:ext cx="7810500" cy="6858000"/>
          </a:xfrm>
          <a:prstGeom prst="rect">
            <a:avLst/>
          </a:prstGeom>
        </p:spPr>
      </p:pic>
    </p:spTree>
    <p:extLst>
      <p:ext uri="{BB962C8B-B14F-4D97-AF65-F5344CB8AC3E}">
        <p14:creationId xmlns:p14="http://schemas.microsoft.com/office/powerpoint/2010/main" val="90330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7418" y="743049"/>
            <a:ext cx="7039563" cy="2862323"/>
          </a:xfrm>
          <a:prstGeom prst="rect">
            <a:avLst/>
          </a:prstGeom>
          <a:noFill/>
        </p:spPr>
        <p:txBody>
          <a:bodyPr wrap="square" rtlCol="0">
            <a:spAutoFit/>
          </a:bodyPr>
          <a:lstStyle/>
          <a:p>
            <a:r>
              <a:rPr lang="en-US" dirty="0"/>
              <a:t>Search </a:t>
            </a:r>
            <a:r>
              <a:rPr lang="en-US" dirty="0" smtClean="0"/>
              <a:t>Forms</a:t>
            </a:r>
          </a:p>
          <a:p>
            <a:r>
              <a:rPr lang="en-US" dirty="0" smtClean="0"/>
              <a:t> </a:t>
            </a:r>
            <a:endParaRPr lang="en-US" dirty="0"/>
          </a:p>
          <a:p>
            <a:r>
              <a:rPr lang="en-US" dirty="0"/>
              <a:t>Some searches require multiple inputs to generate </a:t>
            </a:r>
            <a:r>
              <a:rPr lang="en-US" dirty="0" smtClean="0"/>
              <a:t>results. </a:t>
            </a:r>
            <a:r>
              <a:rPr lang="en-US" dirty="0"/>
              <a:t>Like the other form patterns, Search forms should have only the essential or most requested fields and provide sensible </a:t>
            </a:r>
            <a:r>
              <a:rPr lang="en-US" dirty="0" smtClean="0"/>
              <a:t>defaults. </a:t>
            </a:r>
            <a:r>
              <a:rPr lang="en-US" dirty="0"/>
              <a:t>You can always offer a filter option on the results page to let people refine the results </a:t>
            </a:r>
            <a:r>
              <a:rPr lang="en-US" dirty="0" smtClean="0"/>
              <a:t>list.</a:t>
            </a:r>
          </a:p>
          <a:p>
            <a:endParaRPr lang="en-US" dirty="0"/>
          </a:p>
          <a:p>
            <a:r>
              <a:rPr lang="en-US" dirty="0"/>
              <a:t>Compare the confusing layout of the American Airlines Search form with the clean design in </a:t>
            </a:r>
            <a:r>
              <a:rPr lang="en-US" dirty="0" smtClean="0"/>
              <a:t>Kayak. </a:t>
            </a:r>
            <a:endParaRPr lang="en-US" dirty="0"/>
          </a:p>
          <a:p>
            <a:endParaRPr lang="en-US" dirty="0"/>
          </a:p>
        </p:txBody>
      </p:sp>
    </p:spTree>
    <p:extLst>
      <p:ext uri="{BB962C8B-B14F-4D97-AF65-F5344CB8AC3E}">
        <p14:creationId xmlns:p14="http://schemas.microsoft.com/office/powerpoint/2010/main" val="69976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40.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1117600"/>
            <a:ext cx="8788400" cy="4622800"/>
          </a:xfrm>
          <a:prstGeom prst="rect">
            <a:avLst/>
          </a:prstGeom>
        </p:spPr>
      </p:pic>
    </p:spTree>
    <p:extLst>
      <p:ext uri="{BB962C8B-B14F-4D97-AF65-F5344CB8AC3E}">
        <p14:creationId xmlns:p14="http://schemas.microsoft.com/office/powerpoint/2010/main" val="1646550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0.57.4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95" y="0"/>
            <a:ext cx="7836010" cy="6858000"/>
          </a:xfrm>
          <a:prstGeom prst="rect">
            <a:avLst/>
          </a:prstGeom>
        </p:spPr>
      </p:pic>
    </p:spTree>
    <p:extLst>
      <p:ext uri="{BB962C8B-B14F-4D97-AF65-F5344CB8AC3E}">
        <p14:creationId xmlns:p14="http://schemas.microsoft.com/office/powerpoint/2010/main" val="3644982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41.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19" y="0"/>
            <a:ext cx="7811762" cy="6858000"/>
          </a:xfrm>
          <a:prstGeom prst="rect">
            <a:avLst/>
          </a:prstGeom>
        </p:spPr>
      </p:pic>
    </p:spTree>
    <p:extLst>
      <p:ext uri="{BB962C8B-B14F-4D97-AF65-F5344CB8AC3E}">
        <p14:creationId xmlns:p14="http://schemas.microsoft.com/office/powerpoint/2010/main" val="1899893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42.1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76" y="0"/>
            <a:ext cx="8721449" cy="6858000"/>
          </a:xfrm>
          <a:prstGeom prst="rect">
            <a:avLst/>
          </a:prstGeom>
        </p:spPr>
      </p:pic>
    </p:spTree>
    <p:extLst>
      <p:ext uri="{BB962C8B-B14F-4D97-AF65-F5344CB8AC3E}">
        <p14:creationId xmlns:p14="http://schemas.microsoft.com/office/powerpoint/2010/main" val="2546743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42.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908050"/>
            <a:ext cx="8712200" cy="5041900"/>
          </a:xfrm>
          <a:prstGeom prst="rect">
            <a:avLst/>
          </a:prstGeom>
        </p:spPr>
      </p:pic>
    </p:spTree>
    <p:extLst>
      <p:ext uri="{BB962C8B-B14F-4D97-AF65-F5344CB8AC3E}">
        <p14:creationId xmlns:p14="http://schemas.microsoft.com/office/powerpoint/2010/main" val="3067766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8489" y="783578"/>
            <a:ext cx="6701772" cy="2585323"/>
          </a:xfrm>
          <a:prstGeom prst="rect">
            <a:avLst/>
          </a:prstGeom>
          <a:noFill/>
        </p:spPr>
        <p:txBody>
          <a:bodyPr wrap="square" rtlCol="0">
            <a:spAutoFit/>
          </a:bodyPr>
          <a:lstStyle/>
          <a:p>
            <a:r>
              <a:rPr lang="en-US" dirty="0"/>
              <a:t>Long Forms </a:t>
            </a:r>
            <a:endParaRPr lang="en-US" dirty="0" smtClean="0"/>
          </a:p>
          <a:p>
            <a:endParaRPr lang="en-US" dirty="0"/>
          </a:p>
          <a:p>
            <a:r>
              <a:rPr lang="en-US" dirty="0"/>
              <a:t>Some forms can’t fit on a single screen . In these cases, a long </a:t>
            </a:r>
            <a:r>
              <a:rPr lang="en-US" dirty="0" smtClean="0"/>
              <a:t>scrolling </a:t>
            </a:r>
            <a:r>
              <a:rPr lang="en-US" dirty="0"/>
              <a:t>page is vastly preferable to a form broken up across multiple </a:t>
            </a:r>
            <a:r>
              <a:rPr lang="en-US" dirty="0" smtClean="0"/>
              <a:t>pages. </a:t>
            </a:r>
          </a:p>
          <a:p>
            <a:endParaRPr lang="en-US" dirty="0"/>
          </a:p>
          <a:p>
            <a:r>
              <a:rPr lang="en-US" dirty="0" smtClean="0"/>
              <a:t>The </a:t>
            </a:r>
            <a:r>
              <a:rPr lang="en-US" dirty="0"/>
              <a:t>trickiest part of the Long Form is where to put the Command and Escape </a:t>
            </a:r>
            <a:r>
              <a:rPr lang="en-US" dirty="0" smtClean="0"/>
              <a:t>buttons. </a:t>
            </a:r>
            <a:endParaRPr lang="en-US" dirty="0"/>
          </a:p>
          <a:p>
            <a:endParaRPr lang="en-US" dirty="0"/>
          </a:p>
        </p:txBody>
      </p:sp>
    </p:spTree>
    <p:extLst>
      <p:ext uri="{BB962C8B-B14F-4D97-AF65-F5344CB8AC3E}">
        <p14:creationId xmlns:p14="http://schemas.microsoft.com/office/powerpoint/2010/main" val="2164625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44.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 y="889000"/>
            <a:ext cx="8801100" cy="5080000"/>
          </a:xfrm>
          <a:prstGeom prst="rect">
            <a:avLst/>
          </a:prstGeom>
        </p:spPr>
      </p:pic>
    </p:spTree>
    <p:extLst>
      <p:ext uri="{BB962C8B-B14F-4D97-AF65-F5344CB8AC3E}">
        <p14:creationId xmlns:p14="http://schemas.microsoft.com/office/powerpoint/2010/main" val="1971915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44.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40" y="0"/>
            <a:ext cx="8442520" cy="6858000"/>
          </a:xfrm>
          <a:prstGeom prst="rect">
            <a:avLst/>
          </a:prstGeom>
        </p:spPr>
      </p:pic>
    </p:spTree>
    <p:extLst>
      <p:ext uri="{BB962C8B-B14F-4D97-AF65-F5344CB8AC3E}">
        <p14:creationId xmlns:p14="http://schemas.microsoft.com/office/powerpoint/2010/main" val="2849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0.58.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04" y="0"/>
            <a:ext cx="7856392" cy="6858000"/>
          </a:xfrm>
          <a:prstGeom prst="rect">
            <a:avLst/>
          </a:prstGeom>
        </p:spPr>
      </p:pic>
    </p:spTree>
    <p:extLst>
      <p:ext uri="{BB962C8B-B14F-4D97-AF65-F5344CB8AC3E}">
        <p14:creationId xmlns:p14="http://schemas.microsoft.com/office/powerpoint/2010/main" val="102197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0.59.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36" y="0"/>
            <a:ext cx="7853129" cy="6858000"/>
          </a:xfrm>
          <a:prstGeom prst="rect">
            <a:avLst/>
          </a:prstGeom>
        </p:spPr>
      </p:pic>
    </p:spTree>
    <p:extLst>
      <p:ext uri="{BB962C8B-B14F-4D97-AF65-F5344CB8AC3E}">
        <p14:creationId xmlns:p14="http://schemas.microsoft.com/office/powerpoint/2010/main" val="172386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3 at 11.01.1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31" y="0"/>
            <a:ext cx="7795339" cy="6858000"/>
          </a:xfrm>
          <a:prstGeom prst="rect">
            <a:avLst/>
          </a:prstGeom>
        </p:spPr>
      </p:pic>
    </p:spTree>
    <p:extLst>
      <p:ext uri="{BB962C8B-B14F-4D97-AF65-F5344CB8AC3E}">
        <p14:creationId xmlns:p14="http://schemas.microsoft.com/office/powerpoint/2010/main" val="859716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TotalTime>
  <Words>3288</Words>
  <Application>Microsoft Macintosh PowerPoint</Application>
  <PresentationFormat>On-screen Show (4:3)</PresentationFormat>
  <Paragraphs>225</Paragraphs>
  <Slides>65</Slides>
  <Notes>52</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AB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dc:creator>
  <cp:lastModifiedBy>Ben</cp:lastModifiedBy>
  <cp:revision>8</cp:revision>
  <dcterms:created xsi:type="dcterms:W3CDTF">2014-11-03T15:46:28Z</dcterms:created>
  <dcterms:modified xsi:type="dcterms:W3CDTF">2014-11-03T16:46:15Z</dcterms:modified>
</cp:coreProperties>
</file>